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8"/>
  </p:notesMasterIdLst>
  <p:sldIdLst>
    <p:sldId id="2147374961" r:id="rId5"/>
    <p:sldId id="2147374957" r:id="rId6"/>
    <p:sldId id="27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C22D"/>
    <a:srgbClr val="512373"/>
    <a:srgbClr val="F3F3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33" autoAdjust="0"/>
    <p:restoredTop sz="93792" autoAdjust="0"/>
  </p:normalViewPr>
  <p:slideViewPr>
    <p:cSldViewPr snapToGrid="0">
      <p:cViewPr varScale="1">
        <p:scale>
          <a:sx n="47" d="100"/>
          <a:sy n="47" d="100"/>
        </p:scale>
        <p:origin x="1340"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338430-569B-4800-A7E4-2B637D10544C}" type="datetimeFigureOut">
              <a:rPr lang="en-GB" smtClean="0"/>
              <a:t>29/12/2025</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1D2954-9F51-4BB3-BCB2-67186CCF60D6}" type="slidenum">
              <a:rPr lang="en-GB" smtClean="0"/>
              <a:t>‹#›</a:t>
            </a:fld>
            <a:endParaRPr lang="en-GB" dirty="0"/>
          </a:p>
        </p:txBody>
      </p:sp>
    </p:spTree>
    <p:extLst>
      <p:ext uri="{BB962C8B-B14F-4D97-AF65-F5344CB8AC3E}">
        <p14:creationId xmlns:p14="http://schemas.microsoft.com/office/powerpoint/2010/main" val="40971021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know….</a:t>
            </a:r>
          </a:p>
          <a:p>
            <a:endParaRPr lang="en-GB" dirty="0"/>
          </a:p>
          <a:p>
            <a:r>
              <a:rPr lang="en-GB" dirty="0"/>
              <a:t>Appreciate the 3 are different. Work we have done with others is helpful background but our framework helps to frame this</a:t>
            </a:r>
          </a:p>
          <a:p>
            <a:endParaRPr lang="en-GB" dirty="0"/>
          </a:p>
          <a:p>
            <a:r>
              <a:rPr lang="en-GB" dirty="0"/>
              <a:t>Very different well established but the patient will move between your services so you are connected</a:t>
            </a:r>
          </a:p>
          <a:p>
            <a:endParaRPr lang="en-GB" dirty="0"/>
          </a:p>
          <a:p>
            <a:r>
              <a:rPr lang="en-GB" dirty="0"/>
              <a:t>Advocate your transformation story</a:t>
            </a:r>
          </a:p>
          <a:p>
            <a:r>
              <a:rPr lang="en-GB" dirty="0"/>
              <a:t>Support you to deliver</a:t>
            </a:r>
          </a:p>
          <a:p>
            <a:r>
              <a:rPr lang="en-GB" dirty="0"/>
              <a:t>Not just about </a:t>
            </a:r>
            <a:r>
              <a:rPr lang="en-GB" dirty="0" err="1"/>
              <a:t>givernance</a:t>
            </a:r>
            <a:r>
              <a:rPr lang="en-GB" dirty="0"/>
              <a:t> </a:t>
            </a:r>
          </a:p>
          <a:p>
            <a:endParaRPr lang="en-GB" dirty="0"/>
          </a:p>
        </p:txBody>
      </p:sp>
      <p:sp>
        <p:nvSpPr>
          <p:cNvPr id="4" name="Slide Number Placeholder 3"/>
          <p:cNvSpPr>
            <a:spLocks noGrp="1"/>
          </p:cNvSpPr>
          <p:nvPr>
            <p:ph type="sldNum" sz="quarter" idx="5"/>
          </p:nvPr>
        </p:nvSpPr>
        <p:spPr/>
        <p:txBody>
          <a:bodyPr/>
          <a:lstStyle/>
          <a:p>
            <a:fld id="{EC7AB761-53BD-49F1-BEBE-637F9E65AE30}" type="slidenum">
              <a:rPr lang="en-GB" smtClean="0"/>
              <a:t>2</a:t>
            </a:fld>
            <a:endParaRPr lang="en-GB"/>
          </a:p>
        </p:txBody>
      </p:sp>
    </p:spTree>
    <p:extLst>
      <p:ext uri="{BB962C8B-B14F-4D97-AF65-F5344CB8AC3E}">
        <p14:creationId xmlns:p14="http://schemas.microsoft.com/office/powerpoint/2010/main" val="22938359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4"/>
        <p:cNvGrpSpPr/>
        <p:nvPr/>
      </p:nvGrpSpPr>
      <p:grpSpPr>
        <a:xfrm>
          <a:off x="0" y="0"/>
          <a:ext cx="0" cy="0"/>
          <a:chOff x="0" y="0"/>
          <a:chExt cx="0" cy="0"/>
        </a:xfrm>
      </p:grpSpPr>
      <p:sp>
        <p:nvSpPr>
          <p:cNvPr id="1375" name="Google Shape;1375;g852b6c38ca_0_6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76" name="Google Shape;1376;g852b6c38ca_0_6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26C19-FF4E-5793-3770-AADDEF3CC49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627D61B-7A19-6BAF-FA2C-7256456243D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343C957-0DAD-7FB4-2429-E4B0C89263BB}"/>
              </a:ext>
            </a:extLst>
          </p:cNvPr>
          <p:cNvSpPr>
            <a:spLocks noGrp="1"/>
          </p:cNvSpPr>
          <p:nvPr>
            <p:ph type="dt" sz="half" idx="10"/>
          </p:nvPr>
        </p:nvSpPr>
        <p:spPr/>
        <p:txBody>
          <a:bodyPr/>
          <a:lstStyle/>
          <a:p>
            <a:fld id="{370F9B1E-D174-4F1C-97A5-9F0E1BB33A4E}" type="datetimeFigureOut">
              <a:rPr lang="en-GB" smtClean="0"/>
              <a:t>29/12/2025</a:t>
            </a:fld>
            <a:endParaRPr lang="en-GB" dirty="0"/>
          </a:p>
        </p:txBody>
      </p:sp>
      <p:sp>
        <p:nvSpPr>
          <p:cNvPr id="5" name="Footer Placeholder 4">
            <a:extLst>
              <a:ext uri="{FF2B5EF4-FFF2-40B4-BE49-F238E27FC236}">
                <a16:creationId xmlns:a16="http://schemas.microsoft.com/office/drawing/2014/main" id="{873AC999-5508-7868-44AF-6D21596319DB}"/>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5BFA5E1E-4848-5B1E-3836-9ACF5D9C24F3}"/>
              </a:ext>
            </a:extLst>
          </p:cNvPr>
          <p:cNvSpPr>
            <a:spLocks noGrp="1"/>
          </p:cNvSpPr>
          <p:nvPr>
            <p:ph type="sldNum" sz="quarter" idx="12"/>
          </p:nvPr>
        </p:nvSpPr>
        <p:spPr/>
        <p:txBody>
          <a:bodyPr/>
          <a:lstStyle/>
          <a:p>
            <a:fld id="{57F1597B-C7DC-40B5-9C3B-D9B655BCD326}" type="slidenum">
              <a:rPr lang="en-GB" smtClean="0"/>
              <a:t>‹#›</a:t>
            </a:fld>
            <a:endParaRPr lang="en-GB" dirty="0"/>
          </a:p>
        </p:txBody>
      </p:sp>
    </p:spTree>
    <p:extLst>
      <p:ext uri="{BB962C8B-B14F-4D97-AF65-F5344CB8AC3E}">
        <p14:creationId xmlns:p14="http://schemas.microsoft.com/office/powerpoint/2010/main" val="450429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0BBD4-94C2-256C-6ECA-40194EA44CD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5445BA0-5864-E007-68E7-402350BFE94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3D5081A-E076-D509-CC54-6AB834CBAF2C}"/>
              </a:ext>
            </a:extLst>
          </p:cNvPr>
          <p:cNvSpPr>
            <a:spLocks noGrp="1"/>
          </p:cNvSpPr>
          <p:nvPr>
            <p:ph type="dt" sz="half" idx="10"/>
          </p:nvPr>
        </p:nvSpPr>
        <p:spPr/>
        <p:txBody>
          <a:bodyPr/>
          <a:lstStyle/>
          <a:p>
            <a:fld id="{370F9B1E-D174-4F1C-97A5-9F0E1BB33A4E}" type="datetimeFigureOut">
              <a:rPr lang="en-GB" smtClean="0"/>
              <a:t>29/12/2025</a:t>
            </a:fld>
            <a:endParaRPr lang="en-GB" dirty="0"/>
          </a:p>
        </p:txBody>
      </p:sp>
      <p:sp>
        <p:nvSpPr>
          <p:cNvPr id="5" name="Footer Placeholder 4">
            <a:extLst>
              <a:ext uri="{FF2B5EF4-FFF2-40B4-BE49-F238E27FC236}">
                <a16:creationId xmlns:a16="http://schemas.microsoft.com/office/drawing/2014/main" id="{264DAADD-320A-0D7D-6282-F8F68FC0B76C}"/>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2630AD45-0B71-CFD6-21DA-97A606CF1E79}"/>
              </a:ext>
            </a:extLst>
          </p:cNvPr>
          <p:cNvSpPr>
            <a:spLocks noGrp="1"/>
          </p:cNvSpPr>
          <p:nvPr>
            <p:ph type="sldNum" sz="quarter" idx="12"/>
          </p:nvPr>
        </p:nvSpPr>
        <p:spPr/>
        <p:txBody>
          <a:bodyPr/>
          <a:lstStyle/>
          <a:p>
            <a:fld id="{57F1597B-C7DC-40B5-9C3B-D9B655BCD326}" type="slidenum">
              <a:rPr lang="en-GB" smtClean="0"/>
              <a:t>‹#›</a:t>
            </a:fld>
            <a:endParaRPr lang="en-GB" dirty="0"/>
          </a:p>
        </p:txBody>
      </p:sp>
    </p:spTree>
    <p:extLst>
      <p:ext uri="{BB962C8B-B14F-4D97-AF65-F5344CB8AC3E}">
        <p14:creationId xmlns:p14="http://schemas.microsoft.com/office/powerpoint/2010/main" val="2417435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CDBF072-62D3-33A9-1E3E-D2CC7D075D5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1946686-0F88-7340-9003-463BC72ADDF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4C1D05A-9CF4-94C8-A844-C57A69FB9B21}"/>
              </a:ext>
            </a:extLst>
          </p:cNvPr>
          <p:cNvSpPr>
            <a:spLocks noGrp="1"/>
          </p:cNvSpPr>
          <p:nvPr>
            <p:ph type="dt" sz="half" idx="10"/>
          </p:nvPr>
        </p:nvSpPr>
        <p:spPr/>
        <p:txBody>
          <a:bodyPr/>
          <a:lstStyle/>
          <a:p>
            <a:fld id="{370F9B1E-D174-4F1C-97A5-9F0E1BB33A4E}" type="datetimeFigureOut">
              <a:rPr lang="en-GB" smtClean="0"/>
              <a:t>29/12/2025</a:t>
            </a:fld>
            <a:endParaRPr lang="en-GB" dirty="0"/>
          </a:p>
        </p:txBody>
      </p:sp>
      <p:sp>
        <p:nvSpPr>
          <p:cNvPr id="5" name="Footer Placeholder 4">
            <a:extLst>
              <a:ext uri="{FF2B5EF4-FFF2-40B4-BE49-F238E27FC236}">
                <a16:creationId xmlns:a16="http://schemas.microsoft.com/office/drawing/2014/main" id="{D4316A3C-454E-4573-F07D-C4188EE2734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11D61D24-9FD4-5CE4-5C67-70718AE1FA20}"/>
              </a:ext>
            </a:extLst>
          </p:cNvPr>
          <p:cNvSpPr>
            <a:spLocks noGrp="1"/>
          </p:cNvSpPr>
          <p:nvPr>
            <p:ph type="sldNum" sz="quarter" idx="12"/>
          </p:nvPr>
        </p:nvSpPr>
        <p:spPr/>
        <p:txBody>
          <a:bodyPr/>
          <a:lstStyle/>
          <a:p>
            <a:fld id="{57F1597B-C7DC-40B5-9C3B-D9B655BCD326}" type="slidenum">
              <a:rPr lang="en-GB" smtClean="0"/>
              <a:t>‹#›</a:t>
            </a:fld>
            <a:endParaRPr lang="en-GB" dirty="0"/>
          </a:p>
        </p:txBody>
      </p:sp>
    </p:spTree>
    <p:extLst>
      <p:ext uri="{BB962C8B-B14F-4D97-AF65-F5344CB8AC3E}">
        <p14:creationId xmlns:p14="http://schemas.microsoft.com/office/powerpoint/2010/main" val="2911741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33DBE-10D7-591E-3DD2-45E57F4089E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D0D1A88-28CF-FA16-A0D7-9F4A324FC76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CE486F-CC2B-6073-8594-59915D07A2F5}"/>
              </a:ext>
            </a:extLst>
          </p:cNvPr>
          <p:cNvSpPr>
            <a:spLocks noGrp="1"/>
          </p:cNvSpPr>
          <p:nvPr>
            <p:ph type="dt" sz="half" idx="10"/>
          </p:nvPr>
        </p:nvSpPr>
        <p:spPr/>
        <p:txBody>
          <a:bodyPr/>
          <a:lstStyle/>
          <a:p>
            <a:fld id="{370F9B1E-D174-4F1C-97A5-9F0E1BB33A4E}" type="datetimeFigureOut">
              <a:rPr lang="en-GB" smtClean="0"/>
              <a:t>29/12/2025</a:t>
            </a:fld>
            <a:endParaRPr lang="en-GB" dirty="0"/>
          </a:p>
        </p:txBody>
      </p:sp>
      <p:sp>
        <p:nvSpPr>
          <p:cNvPr id="5" name="Footer Placeholder 4">
            <a:extLst>
              <a:ext uri="{FF2B5EF4-FFF2-40B4-BE49-F238E27FC236}">
                <a16:creationId xmlns:a16="http://schemas.microsoft.com/office/drawing/2014/main" id="{7D608B0B-F14E-A728-A9B9-5DCD869C7693}"/>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5836A4E4-FCE4-23EB-543D-D15EDFD4CED1}"/>
              </a:ext>
            </a:extLst>
          </p:cNvPr>
          <p:cNvSpPr>
            <a:spLocks noGrp="1"/>
          </p:cNvSpPr>
          <p:nvPr>
            <p:ph type="sldNum" sz="quarter" idx="12"/>
          </p:nvPr>
        </p:nvSpPr>
        <p:spPr/>
        <p:txBody>
          <a:bodyPr/>
          <a:lstStyle/>
          <a:p>
            <a:fld id="{57F1597B-C7DC-40B5-9C3B-D9B655BCD326}" type="slidenum">
              <a:rPr lang="en-GB" smtClean="0"/>
              <a:t>‹#›</a:t>
            </a:fld>
            <a:endParaRPr lang="en-GB" dirty="0"/>
          </a:p>
        </p:txBody>
      </p:sp>
    </p:spTree>
    <p:extLst>
      <p:ext uri="{BB962C8B-B14F-4D97-AF65-F5344CB8AC3E}">
        <p14:creationId xmlns:p14="http://schemas.microsoft.com/office/powerpoint/2010/main" val="2079168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81D381-E0D6-1085-5EA2-FD74E6C852E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087D690-949D-2E61-3DDF-F55045F759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A3B964E-4794-154C-BACC-5BEC1A77653E}"/>
              </a:ext>
            </a:extLst>
          </p:cNvPr>
          <p:cNvSpPr>
            <a:spLocks noGrp="1"/>
          </p:cNvSpPr>
          <p:nvPr>
            <p:ph type="dt" sz="half" idx="10"/>
          </p:nvPr>
        </p:nvSpPr>
        <p:spPr/>
        <p:txBody>
          <a:bodyPr/>
          <a:lstStyle/>
          <a:p>
            <a:fld id="{370F9B1E-D174-4F1C-97A5-9F0E1BB33A4E}" type="datetimeFigureOut">
              <a:rPr lang="en-GB" smtClean="0"/>
              <a:t>29/12/2025</a:t>
            </a:fld>
            <a:endParaRPr lang="en-GB" dirty="0"/>
          </a:p>
        </p:txBody>
      </p:sp>
      <p:sp>
        <p:nvSpPr>
          <p:cNvPr id="5" name="Footer Placeholder 4">
            <a:extLst>
              <a:ext uri="{FF2B5EF4-FFF2-40B4-BE49-F238E27FC236}">
                <a16:creationId xmlns:a16="http://schemas.microsoft.com/office/drawing/2014/main" id="{257EE274-D1E4-02EE-23F9-35DE8E269A21}"/>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F08BCD69-4AC4-4274-6B38-0F79A2C1AF74}"/>
              </a:ext>
            </a:extLst>
          </p:cNvPr>
          <p:cNvSpPr>
            <a:spLocks noGrp="1"/>
          </p:cNvSpPr>
          <p:nvPr>
            <p:ph type="sldNum" sz="quarter" idx="12"/>
          </p:nvPr>
        </p:nvSpPr>
        <p:spPr/>
        <p:txBody>
          <a:bodyPr/>
          <a:lstStyle/>
          <a:p>
            <a:fld id="{57F1597B-C7DC-40B5-9C3B-D9B655BCD326}" type="slidenum">
              <a:rPr lang="en-GB" smtClean="0"/>
              <a:t>‹#›</a:t>
            </a:fld>
            <a:endParaRPr lang="en-GB" dirty="0"/>
          </a:p>
        </p:txBody>
      </p:sp>
    </p:spTree>
    <p:extLst>
      <p:ext uri="{BB962C8B-B14F-4D97-AF65-F5344CB8AC3E}">
        <p14:creationId xmlns:p14="http://schemas.microsoft.com/office/powerpoint/2010/main" val="899100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DD4C0-0715-5001-703E-128A2C65172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FCA2E3B-CA20-BBB1-F773-08A47D0F9B7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CE12F38-E26E-D871-0A6F-74BD4C864D3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E96DED9-3A62-EBF1-C353-1C161F4ABFED}"/>
              </a:ext>
            </a:extLst>
          </p:cNvPr>
          <p:cNvSpPr>
            <a:spLocks noGrp="1"/>
          </p:cNvSpPr>
          <p:nvPr>
            <p:ph type="dt" sz="half" idx="10"/>
          </p:nvPr>
        </p:nvSpPr>
        <p:spPr/>
        <p:txBody>
          <a:bodyPr/>
          <a:lstStyle/>
          <a:p>
            <a:fld id="{370F9B1E-D174-4F1C-97A5-9F0E1BB33A4E}" type="datetimeFigureOut">
              <a:rPr lang="en-GB" smtClean="0"/>
              <a:t>29/12/2025</a:t>
            </a:fld>
            <a:endParaRPr lang="en-GB" dirty="0"/>
          </a:p>
        </p:txBody>
      </p:sp>
      <p:sp>
        <p:nvSpPr>
          <p:cNvPr id="6" name="Footer Placeholder 5">
            <a:extLst>
              <a:ext uri="{FF2B5EF4-FFF2-40B4-BE49-F238E27FC236}">
                <a16:creationId xmlns:a16="http://schemas.microsoft.com/office/drawing/2014/main" id="{D03B85A2-3B37-8F83-B2B1-CFD31A2DE6CF}"/>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6DC803E3-5590-D832-A722-AACAF86EAB13}"/>
              </a:ext>
            </a:extLst>
          </p:cNvPr>
          <p:cNvSpPr>
            <a:spLocks noGrp="1"/>
          </p:cNvSpPr>
          <p:nvPr>
            <p:ph type="sldNum" sz="quarter" idx="12"/>
          </p:nvPr>
        </p:nvSpPr>
        <p:spPr/>
        <p:txBody>
          <a:bodyPr/>
          <a:lstStyle/>
          <a:p>
            <a:fld id="{57F1597B-C7DC-40B5-9C3B-D9B655BCD326}" type="slidenum">
              <a:rPr lang="en-GB" smtClean="0"/>
              <a:t>‹#›</a:t>
            </a:fld>
            <a:endParaRPr lang="en-GB" dirty="0"/>
          </a:p>
        </p:txBody>
      </p:sp>
    </p:spTree>
    <p:extLst>
      <p:ext uri="{BB962C8B-B14F-4D97-AF65-F5344CB8AC3E}">
        <p14:creationId xmlns:p14="http://schemas.microsoft.com/office/powerpoint/2010/main" val="1271404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0CCFD-7293-D4E3-8AAD-CB8AE32F197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314AD5B-2E1C-9186-3BB5-5C1468A896F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56F7421-8B38-BBA8-FE74-6469817A27C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14DCDE0-2C78-D8C9-794F-32D91958FE6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FCF78A2-EE23-EC59-535B-9E279B36FB4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00ED420-4C57-519C-2BFA-6291DB3DA82A}"/>
              </a:ext>
            </a:extLst>
          </p:cNvPr>
          <p:cNvSpPr>
            <a:spLocks noGrp="1"/>
          </p:cNvSpPr>
          <p:nvPr>
            <p:ph type="dt" sz="half" idx="10"/>
          </p:nvPr>
        </p:nvSpPr>
        <p:spPr/>
        <p:txBody>
          <a:bodyPr/>
          <a:lstStyle/>
          <a:p>
            <a:fld id="{370F9B1E-D174-4F1C-97A5-9F0E1BB33A4E}" type="datetimeFigureOut">
              <a:rPr lang="en-GB" smtClean="0"/>
              <a:t>29/12/2025</a:t>
            </a:fld>
            <a:endParaRPr lang="en-GB" dirty="0"/>
          </a:p>
        </p:txBody>
      </p:sp>
      <p:sp>
        <p:nvSpPr>
          <p:cNvPr id="8" name="Footer Placeholder 7">
            <a:extLst>
              <a:ext uri="{FF2B5EF4-FFF2-40B4-BE49-F238E27FC236}">
                <a16:creationId xmlns:a16="http://schemas.microsoft.com/office/drawing/2014/main" id="{C4ACC3E8-4E51-C024-CDB6-FC048D0E9E10}"/>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694424BF-0EFF-D4F1-613A-7A36A45FB429}"/>
              </a:ext>
            </a:extLst>
          </p:cNvPr>
          <p:cNvSpPr>
            <a:spLocks noGrp="1"/>
          </p:cNvSpPr>
          <p:nvPr>
            <p:ph type="sldNum" sz="quarter" idx="12"/>
          </p:nvPr>
        </p:nvSpPr>
        <p:spPr/>
        <p:txBody>
          <a:bodyPr/>
          <a:lstStyle/>
          <a:p>
            <a:fld id="{57F1597B-C7DC-40B5-9C3B-D9B655BCD326}" type="slidenum">
              <a:rPr lang="en-GB" smtClean="0"/>
              <a:t>‹#›</a:t>
            </a:fld>
            <a:endParaRPr lang="en-GB" dirty="0"/>
          </a:p>
        </p:txBody>
      </p:sp>
    </p:spTree>
    <p:extLst>
      <p:ext uri="{BB962C8B-B14F-4D97-AF65-F5344CB8AC3E}">
        <p14:creationId xmlns:p14="http://schemas.microsoft.com/office/powerpoint/2010/main" val="2658666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8254C-ADC1-1C1E-D641-2DA6087A066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45ABE2F-0107-A43A-2C9B-8C97F6C5C060}"/>
              </a:ext>
            </a:extLst>
          </p:cNvPr>
          <p:cNvSpPr>
            <a:spLocks noGrp="1"/>
          </p:cNvSpPr>
          <p:nvPr>
            <p:ph type="dt" sz="half" idx="10"/>
          </p:nvPr>
        </p:nvSpPr>
        <p:spPr/>
        <p:txBody>
          <a:bodyPr/>
          <a:lstStyle/>
          <a:p>
            <a:fld id="{370F9B1E-D174-4F1C-97A5-9F0E1BB33A4E}" type="datetimeFigureOut">
              <a:rPr lang="en-GB" smtClean="0"/>
              <a:t>29/12/2025</a:t>
            </a:fld>
            <a:endParaRPr lang="en-GB" dirty="0"/>
          </a:p>
        </p:txBody>
      </p:sp>
      <p:sp>
        <p:nvSpPr>
          <p:cNvPr id="4" name="Footer Placeholder 3">
            <a:extLst>
              <a:ext uri="{FF2B5EF4-FFF2-40B4-BE49-F238E27FC236}">
                <a16:creationId xmlns:a16="http://schemas.microsoft.com/office/drawing/2014/main" id="{FABF7532-777D-90B7-3CD3-88DFF33B2E58}"/>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073DA255-2E4C-9B35-8FBD-F576159CB255}"/>
              </a:ext>
            </a:extLst>
          </p:cNvPr>
          <p:cNvSpPr>
            <a:spLocks noGrp="1"/>
          </p:cNvSpPr>
          <p:nvPr>
            <p:ph type="sldNum" sz="quarter" idx="12"/>
          </p:nvPr>
        </p:nvSpPr>
        <p:spPr/>
        <p:txBody>
          <a:bodyPr/>
          <a:lstStyle/>
          <a:p>
            <a:fld id="{57F1597B-C7DC-40B5-9C3B-D9B655BCD326}" type="slidenum">
              <a:rPr lang="en-GB" smtClean="0"/>
              <a:t>‹#›</a:t>
            </a:fld>
            <a:endParaRPr lang="en-GB" dirty="0"/>
          </a:p>
        </p:txBody>
      </p:sp>
    </p:spTree>
    <p:extLst>
      <p:ext uri="{BB962C8B-B14F-4D97-AF65-F5344CB8AC3E}">
        <p14:creationId xmlns:p14="http://schemas.microsoft.com/office/powerpoint/2010/main" val="1748715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5F8E07-6758-77AB-E28C-1D3BED78D775}"/>
              </a:ext>
            </a:extLst>
          </p:cNvPr>
          <p:cNvSpPr>
            <a:spLocks noGrp="1"/>
          </p:cNvSpPr>
          <p:nvPr>
            <p:ph type="dt" sz="half" idx="10"/>
          </p:nvPr>
        </p:nvSpPr>
        <p:spPr/>
        <p:txBody>
          <a:bodyPr/>
          <a:lstStyle/>
          <a:p>
            <a:fld id="{370F9B1E-D174-4F1C-97A5-9F0E1BB33A4E}" type="datetimeFigureOut">
              <a:rPr lang="en-GB" smtClean="0"/>
              <a:t>29/12/2025</a:t>
            </a:fld>
            <a:endParaRPr lang="en-GB" dirty="0"/>
          </a:p>
        </p:txBody>
      </p:sp>
      <p:sp>
        <p:nvSpPr>
          <p:cNvPr id="3" name="Footer Placeholder 2">
            <a:extLst>
              <a:ext uri="{FF2B5EF4-FFF2-40B4-BE49-F238E27FC236}">
                <a16:creationId xmlns:a16="http://schemas.microsoft.com/office/drawing/2014/main" id="{23194348-742F-E34E-F160-7415FBA923D0}"/>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54BA4CF0-317A-528A-640A-476FB411AEB3}"/>
              </a:ext>
            </a:extLst>
          </p:cNvPr>
          <p:cNvSpPr>
            <a:spLocks noGrp="1"/>
          </p:cNvSpPr>
          <p:nvPr>
            <p:ph type="sldNum" sz="quarter" idx="12"/>
          </p:nvPr>
        </p:nvSpPr>
        <p:spPr/>
        <p:txBody>
          <a:bodyPr/>
          <a:lstStyle/>
          <a:p>
            <a:fld id="{57F1597B-C7DC-40B5-9C3B-D9B655BCD326}" type="slidenum">
              <a:rPr lang="en-GB" smtClean="0"/>
              <a:t>‹#›</a:t>
            </a:fld>
            <a:endParaRPr lang="en-GB" dirty="0"/>
          </a:p>
        </p:txBody>
      </p:sp>
    </p:spTree>
    <p:extLst>
      <p:ext uri="{BB962C8B-B14F-4D97-AF65-F5344CB8AC3E}">
        <p14:creationId xmlns:p14="http://schemas.microsoft.com/office/powerpoint/2010/main" val="4212914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92BE2-D869-2295-CA1F-EE625FABC2F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2122443-3F77-9889-37D0-DE691D8440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B20453B-4B69-AAA8-693E-A102206366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83C63F-ACC1-4F43-749D-103C87BBC21F}"/>
              </a:ext>
            </a:extLst>
          </p:cNvPr>
          <p:cNvSpPr>
            <a:spLocks noGrp="1"/>
          </p:cNvSpPr>
          <p:nvPr>
            <p:ph type="dt" sz="half" idx="10"/>
          </p:nvPr>
        </p:nvSpPr>
        <p:spPr/>
        <p:txBody>
          <a:bodyPr/>
          <a:lstStyle/>
          <a:p>
            <a:fld id="{370F9B1E-D174-4F1C-97A5-9F0E1BB33A4E}" type="datetimeFigureOut">
              <a:rPr lang="en-GB" smtClean="0"/>
              <a:t>29/12/2025</a:t>
            </a:fld>
            <a:endParaRPr lang="en-GB" dirty="0"/>
          </a:p>
        </p:txBody>
      </p:sp>
      <p:sp>
        <p:nvSpPr>
          <p:cNvPr id="6" name="Footer Placeholder 5">
            <a:extLst>
              <a:ext uri="{FF2B5EF4-FFF2-40B4-BE49-F238E27FC236}">
                <a16:creationId xmlns:a16="http://schemas.microsoft.com/office/drawing/2014/main" id="{31A337A5-0608-F0F8-6B02-693583CD5EB9}"/>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2F69BBC4-88E0-93C0-DFB6-062A4AE1C6D6}"/>
              </a:ext>
            </a:extLst>
          </p:cNvPr>
          <p:cNvSpPr>
            <a:spLocks noGrp="1"/>
          </p:cNvSpPr>
          <p:nvPr>
            <p:ph type="sldNum" sz="quarter" idx="12"/>
          </p:nvPr>
        </p:nvSpPr>
        <p:spPr/>
        <p:txBody>
          <a:bodyPr/>
          <a:lstStyle/>
          <a:p>
            <a:fld id="{57F1597B-C7DC-40B5-9C3B-D9B655BCD326}" type="slidenum">
              <a:rPr lang="en-GB" smtClean="0"/>
              <a:t>‹#›</a:t>
            </a:fld>
            <a:endParaRPr lang="en-GB" dirty="0"/>
          </a:p>
        </p:txBody>
      </p:sp>
    </p:spTree>
    <p:extLst>
      <p:ext uri="{BB962C8B-B14F-4D97-AF65-F5344CB8AC3E}">
        <p14:creationId xmlns:p14="http://schemas.microsoft.com/office/powerpoint/2010/main" val="1653716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4672D-7091-9B28-38DF-8A724FDBB2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CB4EC48-3B19-7090-AD5A-A27936AFB9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F61DF802-3C0D-303A-635B-E81E0CE58E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A25EF0F-E253-45E7-E55D-125E4C307965}"/>
              </a:ext>
            </a:extLst>
          </p:cNvPr>
          <p:cNvSpPr>
            <a:spLocks noGrp="1"/>
          </p:cNvSpPr>
          <p:nvPr>
            <p:ph type="dt" sz="half" idx="10"/>
          </p:nvPr>
        </p:nvSpPr>
        <p:spPr/>
        <p:txBody>
          <a:bodyPr/>
          <a:lstStyle/>
          <a:p>
            <a:fld id="{370F9B1E-D174-4F1C-97A5-9F0E1BB33A4E}" type="datetimeFigureOut">
              <a:rPr lang="en-GB" smtClean="0"/>
              <a:t>29/12/2025</a:t>
            </a:fld>
            <a:endParaRPr lang="en-GB" dirty="0"/>
          </a:p>
        </p:txBody>
      </p:sp>
      <p:sp>
        <p:nvSpPr>
          <p:cNvPr id="6" name="Footer Placeholder 5">
            <a:extLst>
              <a:ext uri="{FF2B5EF4-FFF2-40B4-BE49-F238E27FC236}">
                <a16:creationId xmlns:a16="http://schemas.microsoft.com/office/drawing/2014/main" id="{88A2471C-AF02-5927-9A80-9D2BD0E85F9E}"/>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2049EB31-67F5-A838-A253-EC764140BDEB}"/>
              </a:ext>
            </a:extLst>
          </p:cNvPr>
          <p:cNvSpPr>
            <a:spLocks noGrp="1"/>
          </p:cNvSpPr>
          <p:nvPr>
            <p:ph type="sldNum" sz="quarter" idx="12"/>
          </p:nvPr>
        </p:nvSpPr>
        <p:spPr/>
        <p:txBody>
          <a:bodyPr/>
          <a:lstStyle/>
          <a:p>
            <a:fld id="{57F1597B-C7DC-40B5-9C3B-D9B655BCD326}" type="slidenum">
              <a:rPr lang="en-GB" smtClean="0"/>
              <a:t>‹#›</a:t>
            </a:fld>
            <a:endParaRPr lang="en-GB" dirty="0"/>
          </a:p>
        </p:txBody>
      </p:sp>
    </p:spTree>
    <p:extLst>
      <p:ext uri="{BB962C8B-B14F-4D97-AF65-F5344CB8AC3E}">
        <p14:creationId xmlns:p14="http://schemas.microsoft.com/office/powerpoint/2010/main" val="2765410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15966EB-E8BB-9CA1-B182-3DAB721C89C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8BAA464-022C-BF7C-C5DC-360B4D0405B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9F30BF5-BE5A-5FBB-67CA-1DFC91E777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F9B1E-D174-4F1C-97A5-9F0E1BB33A4E}" type="datetimeFigureOut">
              <a:rPr lang="en-GB" smtClean="0"/>
              <a:t>29/12/2025</a:t>
            </a:fld>
            <a:endParaRPr lang="en-GB" dirty="0"/>
          </a:p>
        </p:txBody>
      </p:sp>
      <p:sp>
        <p:nvSpPr>
          <p:cNvPr id="5" name="Footer Placeholder 4">
            <a:extLst>
              <a:ext uri="{FF2B5EF4-FFF2-40B4-BE49-F238E27FC236}">
                <a16:creationId xmlns:a16="http://schemas.microsoft.com/office/drawing/2014/main" id="{AB8693BC-1B0D-751D-B4E9-C0DE437FC6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F5A90489-3920-8D31-E7A6-4DFBAD10054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F1597B-C7DC-40B5-9C3B-D9B655BCD326}" type="slidenum">
              <a:rPr lang="en-GB" smtClean="0"/>
              <a:t>‹#›</a:t>
            </a:fld>
            <a:endParaRPr lang="en-GB" dirty="0"/>
          </a:p>
        </p:txBody>
      </p:sp>
    </p:spTree>
    <p:extLst>
      <p:ext uri="{BB962C8B-B14F-4D97-AF65-F5344CB8AC3E}">
        <p14:creationId xmlns:p14="http://schemas.microsoft.com/office/powerpoint/2010/main" val="33104049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1.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ogo&#10;&#10;Description automatically generated">
            <a:extLst>
              <a:ext uri="{FF2B5EF4-FFF2-40B4-BE49-F238E27FC236}">
                <a16:creationId xmlns:a16="http://schemas.microsoft.com/office/drawing/2014/main" id="{17DD5B07-63AD-F5E3-093E-9B8BB63E2EC1}"/>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851906" y="254563"/>
            <a:ext cx="3012546" cy="986714"/>
          </a:xfrm>
          <a:prstGeom prst="rect">
            <a:avLst/>
          </a:prstGeom>
        </p:spPr>
      </p:pic>
      <p:sp>
        <p:nvSpPr>
          <p:cNvPr id="5" name="Arrow: Down 4">
            <a:extLst>
              <a:ext uri="{FF2B5EF4-FFF2-40B4-BE49-F238E27FC236}">
                <a16:creationId xmlns:a16="http://schemas.microsoft.com/office/drawing/2014/main" id="{27844EA9-3034-2FEB-4316-FF54F2953A67}"/>
              </a:ext>
            </a:extLst>
          </p:cNvPr>
          <p:cNvSpPr/>
          <p:nvPr/>
        </p:nvSpPr>
        <p:spPr>
          <a:xfrm rot="16200000">
            <a:off x="4886669" y="-1838668"/>
            <a:ext cx="2418662" cy="12192000"/>
          </a:xfrm>
          <a:prstGeom prst="downArrow">
            <a:avLst/>
          </a:prstGeom>
          <a:solidFill>
            <a:srgbClr val="FBC22D"/>
          </a:solidFill>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GB" dirty="0"/>
          </a:p>
        </p:txBody>
      </p:sp>
      <p:sp>
        <p:nvSpPr>
          <p:cNvPr id="3" name="TextBox 2">
            <a:extLst>
              <a:ext uri="{FF2B5EF4-FFF2-40B4-BE49-F238E27FC236}">
                <a16:creationId xmlns:a16="http://schemas.microsoft.com/office/drawing/2014/main" id="{7CE1675C-053F-0798-2673-4FE8C1237505}"/>
              </a:ext>
            </a:extLst>
          </p:cNvPr>
          <p:cNvSpPr txBox="1"/>
          <p:nvPr/>
        </p:nvSpPr>
        <p:spPr>
          <a:xfrm>
            <a:off x="670614" y="1454140"/>
            <a:ext cx="12496799" cy="3416320"/>
          </a:xfrm>
          <a:prstGeom prst="rect">
            <a:avLst/>
          </a:prstGeom>
          <a:noFill/>
        </p:spPr>
        <p:txBody>
          <a:bodyPr wrap="square">
            <a:spAutoFit/>
          </a:bodyPr>
          <a:lstStyle/>
          <a:p>
            <a:r>
              <a:rPr lang="en-GB" sz="4800" dirty="0">
                <a:ln w="3175">
                  <a:noFill/>
                </a:ln>
                <a:solidFill>
                  <a:schemeClr val="accent5">
                    <a:lumMod val="50000"/>
                  </a:schemeClr>
                </a:solidFill>
                <a:latin typeface="Segoe UI Black" panose="020B0A02040204020203" pitchFamily="34" charset="0"/>
                <a:ea typeface="Segoe UI Black" panose="020B0A02040204020203" pitchFamily="34" charset="0"/>
              </a:rPr>
              <a:t>Patient and Carer Race Equality Framework (PCREF) &amp; Culture of Care</a:t>
            </a:r>
          </a:p>
          <a:p>
            <a:r>
              <a:rPr lang="en-GB" sz="4800" dirty="0">
                <a:ln w="3175">
                  <a:noFill/>
                </a:ln>
                <a:solidFill>
                  <a:schemeClr val="accent5">
                    <a:lumMod val="50000"/>
                  </a:schemeClr>
                </a:solidFill>
                <a:latin typeface="Segoe UI Black" panose="020B0A02040204020203" pitchFamily="34" charset="0"/>
                <a:ea typeface="Segoe UI Black" panose="020B0A02040204020203" pitchFamily="34" charset="0"/>
              </a:rPr>
              <a:t>TRANSFORMATION PROGRAMME</a:t>
            </a:r>
            <a:br>
              <a:rPr lang="en-GB" sz="7200" dirty="0">
                <a:ln w="3175">
                  <a:noFill/>
                </a:ln>
                <a:solidFill>
                  <a:schemeClr val="accent5">
                    <a:lumMod val="50000"/>
                  </a:schemeClr>
                </a:solidFill>
                <a:latin typeface="Segoe UI Black" panose="020B0A02040204020203" pitchFamily="34" charset="0"/>
                <a:ea typeface="Segoe UI Black" panose="020B0A02040204020203" pitchFamily="34" charset="0"/>
              </a:rPr>
            </a:br>
            <a:r>
              <a:rPr lang="en-GB" sz="7200" dirty="0">
                <a:ln w="3175">
                  <a:noFill/>
                </a:ln>
                <a:solidFill>
                  <a:schemeClr val="bg1"/>
                </a:solidFill>
                <a:latin typeface="Segoe UI Black" panose="020B0A02040204020203" pitchFamily="34" charset="0"/>
                <a:ea typeface="Segoe UI Black" panose="020B0A02040204020203" pitchFamily="34" charset="0"/>
              </a:rPr>
              <a:t>FY 25/26</a:t>
            </a:r>
            <a:endParaRPr lang="en-GB" sz="7200" dirty="0">
              <a:ln w="3175">
                <a:noFill/>
              </a:ln>
              <a:solidFill>
                <a:schemeClr val="bg1"/>
              </a:solidFill>
            </a:endParaRPr>
          </a:p>
        </p:txBody>
      </p:sp>
      <p:sp>
        <p:nvSpPr>
          <p:cNvPr id="7" name="Google Shape;1383;p36">
            <a:extLst>
              <a:ext uri="{FF2B5EF4-FFF2-40B4-BE49-F238E27FC236}">
                <a16:creationId xmlns:a16="http://schemas.microsoft.com/office/drawing/2014/main" id="{D80872DD-484C-DFEE-35AC-3701AC0B12C8}"/>
              </a:ext>
            </a:extLst>
          </p:cNvPr>
          <p:cNvSpPr txBox="1"/>
          <p:nvPr/>
        </p:nvSpPr>
        <p:spPr>
          <a:xfrm>
            <a:off x="670614" y="4870460"/>
            <a:ext cx="4094426" cy="1225540"/>
          </a:xfrm>
          <a:prstGeom prst="rect">
            <a:avLst/>
          </a:prstGeom>
          <a:noFill/>
          <a:ln>
            <a:noFill/>
          </a:ln>
        </p:spPr>
        <p:txBody>
          <a:bodyPr spcFirstLastPara="1" wrap="square" lIns="121900" tIns="121900" rIns="121900" bIns="121900" anchor="t" anchorCtr="0">
            <a:noAutofit/>
          </a:bodyPr>
          <a:lstStyle/>
          <a:p>
            <a:r>
              <a:rPr lang="en" sz="2400" dirty="0">
                <a:solidFill>
                  <a:srgbClr val="434343"/>
                </a:solidFill>
                <a:latin typeface="Roboto"/>
                <a:ea typeface="Roboto"/>
                <a:cs typeface="Roboto"/>
                <a:sym typeface="Roboto"/>
              </a:rPr>
              <a:t>Author: Alison Kirk</a:t>
            </a:r>
            <a:br>
              <a:rPr lang="en" sz="2400" dirty="0">
                <a:solidFill>
                  <a:srgbClr val="434343"/>
                </a:solidFill>
                <a:latin typeface="Roboto"/>
                <a:ea typeface="Roboto"/>
                <a:cs typeface="Roboto"/>
                <a:sym typeface="Roboto"/>
              </a:rPr>
            </a:br>
            <a:r>
              <a:rPr lang="en" sz="1000" dirty="0">
                <a:solidFill>
                  <a:srgbClr val="434343"/>
                </a:solidFill>
                <a:latin typeface="Roboto"/>
                <a:ea typeface="Roboto"/>
                <a:cs typeface="Roboto"/>
                <a:sym typeface="Roboto"/>
              </a:rPr>
              <a:t> </a:t>
            </a:r>
            <a:endParaRPr lang="en" sz="2400" dirty="0">
              <a:solidFill>
                <a:srgbClr val="434343"/>
              </a:solidFill>
              <a:latin typeface="Roboto"/>
              <a:ea typeface="Roboto"/>
              <a:cs typeface="Roboto"/>
              <a:sym typeface="Roboto"/>
            </a:endParaRPr>
          </a:p>
          <a:p>
            <a:r>
              <a:rPr lang="en" sz="2400" dirty="0">
                <a:solidFill>
                  <a:srgbClr val="434343"/>
                </a:solidFill>
                <a:latin typeface="Roboto"/>
                <a:ea typeface="Roboto"/>
                <a:cs typeface="Roboto"/>
                <a:sym typeface="Roboto"/>
              </a:rPr>
              <a:t>Date: 14.04.2025</a:t>
            </a:r>
            <a:endParaRPr sz="2400" dirty="0">
              <a:solidFill>
                <a:srgbClr val="434343"/>
              </a:solidFill>
              <a:latin typeface="Roboto"/>
              <a:ea typeface="Roboto"/>
              <a:cs typeface="Roboto"/>
              <a:sym typeface="Roboto"/>
            </a:endParaRPr>
          </a:p>
        </p:txBody>
      </p:sp>
    </p:spTree>
    <p:extLst>
      <p:ext uri="{BB962C8B-B14F-4D97-AF65-F5344CB8AC3E}">
        <p14:creationId xmlns:p14="http://schemas.microsoft.com/office/powerpoint/2010/main" val="3247005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Arrow: Down 30">
            <a:extLst>
              <a:ext uri="{FF2B5EF4-FFF2-40B4-BE49-F238E27FC236}">
                <a16:creationId xmlns:a16="http://schemas.microsoft.com/office/drawing/2014/main" id="{4199818F-4562-D70B-72A0-BA6936FC9454}"/>
              </a:ext>
            </a:extLst>
          </p:cNvPr>
          <p:cNvSpPr>
            <a:spLocks/>
          </p:cNvSpPr>
          <p:nvPr/>
        </p:nvSpPr>
        <p:spPr>
          <a:xfrm rot="16200000">
            <a:off x="5646102" y="-2802218"/>
            <a:ext cx="1094297" cy="7874315"/>
          </a:xfrm>
          <a:prstGeom prst="downArrow">
            <a:avLst/>
          </a:prstGeom>
          <a:solidFill>
            <a:srgbClr val="FBC22D"/>
          </a:solidFill>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GB" dirty="0"/>
          </a:p>
        </p:txBody>
      </p:sp>
      <p:cxnSp>
        <p:nvCxnSpPr>
          <p:cNvPr id="55" name="Straight Connector 54">
            <a:extLst>
              <a:ext uri="{FF2B5EF4-FFF2-40B4-BE49-F238E27FC236}">
                <a16:creationId xmlns:a16="http://schemas.microsoft.com/office/drawing/2014/main" id="{5BE9D09A-CA40-1D71-B818-8E5082D113C4}"/>
              </a:ext>
            </a:extLst>
          </p:cNvPr>
          <p:cNvCxnSpPr>
            <a:cxnSpLocks/>
            <a:endCxn id="14" idx="2"/>
          </p:cNvCxnSpPr>
          <p:nvPr/>
        </p:nvCxnSpPr>
        <p:spPr>
          <a:xfrm flipV="1">
            <a:off x="6003474" y="1441769"/>
            <a:ext cx="0" cy="132525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7B8DDA2-9989-8074-FD6B-09DF6419352A}"/>
              </a:ext>
            </a:extLst>
          </p:cNvPr>
          <p:cNvCxnSpPr>
            <a:cxnSpLocks/>
          </p:cNvCxnSpPr>
          <p:nvPr/>
        </p:nvCxnSpPr>
        <p:spPr>
          <a:xfrm flipH="1" flipV="1">
            <a:off x="1577538" y="2809437"/>
            <a:ext cx="7263" cy="197049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6BA5A9BE-E646-1546-AD2F-BD3A84F44EA0}"/>
              </a:ext>
            </a:extLst>
          </p:cNvPr>
          <p:cNvSpPr txBox="1"/>
          <p:nvPr/>
        </p:nvSpPr>
        <p:spPr>
          <a:xfrm>
            <a:off x="348981" y="3072747"/>
            <a:ext cx="2467526" cy="461665"/>
          </a:xfrm>
          <a:prstGeom prst="rect">
            <a:avLst/>
          </a:prstGeom>
          <a:solidFill>
            <a:schemeClr val="accent6">
              <a:lumMod val="75000"/>
            </a:schemeClr>
          </a:solidFill>
          <a:ln w="28575">
            <a:noFill/>
          </a:ln>
        </p:spPr>
        <p:txBody>
          <a:bodyPr wrap="square">
            <a:spAutoFit/>
          </a:bodyPr>
          <a:lstStyle/>
          <a:p>
            <a:pPr algn="ctr" fontAlgn="ctr"/>
            <a:r>
              <a:rPr lang="en-GB" sz="1200" b="1" dirty="0">
                <a:solidFill>
                  <a:schemeClr val="bg1"/>
                </a:solidFill>
                <a:latin typeface="Poppins" panose="00000500000000000000" pitchFamily="2" charset="0"/>
                <a:ea typeface="Segoe UI Black" panose="020B0A02040204020203" pitchFamily="34" charset="0"/>
                <a:cs typeface="Poppins" panose="00000500000000000000" pitchFamily="2" charset="0"/>
              </a:rPr>
              <a:t>Workstream: Workforce and Cultural Awareness</a:t>
            </a:r>
          </a:p>
        </p:txBody>
      </p:sp>
      <p:sp>
        <p:nvSpPr>
          <p:cNvPr id="14" name="TextBox 13">
            <a:extLst>
              <a:ext uri="{FF2B5EF4-FFF2-40B4-BE49-F238E27FC236}">
                <a16:creationId xmlns:a16="http://schemas.microsoft.com/office/drawing/2014/main" id="{EF4CAC8F-91D9-7331-0B68-94408142024B}"/>
              </a:ext>
            </a:extLst>
          </p:cNvPr>
          <p:cNvSpPr txBox="1">
            <a:spLocks/>
          </p:cNvSpPr>
          <p:nvPr/>
        </p:nvSpPr>
        <p:spPr>
          <a:xfrm>
            <a:off x="3272858" y="610772"/>
            <a:ext cx="5461232" cy="830997"/>
          </a:xfrm>
          <a:prstGeom prst="rect">
            <a:avLst/>
          </a:prstGeom>
          <a:solidFill>
            <a:schemeClr val="accent5">
              <a:lumMod val="75000"/>
            </a:schemeClr>
          </a:solidFill>
          <a:ln w="28575">
            <a:noFill/>
          </a:ln>
        </p:spPr>
        <p:txBody>
          <a:bodyPr wrap="square">
            <a:spAutoFit/>
          </a:bodyPr>
          <a:lstStyle/>
          <a:p>
            <a:pPr algn="ctr" fontAlgn="ctr"/>
            <a:r>
              <a:rPr lang="en-GB" sz="2400" b="1" dirty="0">
                <a:solidFill>
                  <a:schemeClr val="bg1"/>
                </a:solidFill>
                <a:latin typeface="Poppins" panose="00000500000000000000" pitchFamily="2" charset="0"/>
                <a:ea typeface="Segoe UI Black" panose="020B0A02040204020203" pitchFamily="34" charset="0"/>
                <a:cs typeface="Poppins" panose="00000500000000000000" pitchFamily="2" charset="0"/>
              </a:rPr>
              <a:t>Programme Name: PCREF &amp; Culture of Care</a:t>
            </a:r>
            <a:endParaRPr lang="en-GB" sz="1100" b="1" dirty="0">
              <a:solidFill>
                <a:schemeClr val="bg1"/>
              </a:solidFill>
              <a:latin typeface="Poppins" panose="00000500000000000000" pitchFamily="2" charset="0"/>
              <a:ea typeface="Segoe UI Black" panose="020B0A02040204020203" pitchFamily="34" charset="0"/>
              <a:cs typeface="Poppins" panose="00000500000000000000" pitchFamily="2" charset="0"/>
            </a:endParaRPr>
          </a:p>
        </p:txBody>
      </p:sp>
      <p:cxnSp>
        <p:nvCxnSpPr>
          <p:cNvPr id="25" name="Straight Connector 24">
            <a:extLst>
              <a:ext uri="{FF2B5EF4-FFF2-40B4-BE49-F238E27FC236}">
                <a16:creationId xmlns:a16="http://schemas.microsoft.com/office/drawing/2014/main" id="{A1F238AF-D2A7-188B-9A24-2A2141D5E24D}"/>
              </a:ext>
            </a:extLst>
          </p:cNvPr>
          <p:cNvCxnSpPr>
            <a:cxnSpLocks/>
          </p:cNvCxnSpPr>
          <p:nvPr/>
        </p:nvCxnSpPr>
        <p:spPr>
          <a:xfrm flipV="1">
            <a:off x="1577538" y="2778028"/>
            <a:ext cx="9045388" cy="2149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6461C8C8-42EA-2C90-F804-5300DD24507E}"/>
              </a:ext>
            </a:extLst>
          </p:cNvPr>
          <p:cNvSpPr txBox="1"/>
          <p:nvPr/>
        </p:nvSpPr>
        <p:spPr>
          <a:xfrm>
            <a:off x="609657" y="1979705"/>
            <a:ext cx="10839606" cy="646331"/>
          </a:xfrm>
          <a:prstGeom prst="rect">
            <a:avLst/>
          </a:prstGeom>
          <a:solidFill>
            <a:schemeClr val="accent1">
              <a:lumMod val="20000"/>
              <a:lumOff val="80000"/>
            </a:schemeClr>
          </a:solidFill>
          <a:ln w="28575">
            <a:noFill/>
          </a:ln>
        </p:spPr>
        <p:txBody>
          <a:bodyPr wrap="square">
            <a:spAutoFit/>
          </a:bodyPr>
          <a:lstStyle/>
          <a:p>
            <a:pPr algn="ctr" fontAlgn="ctr"/>
            <a:r>
              <a:rPr lang="en-GB" sz="1200" b="1" dirty="0"/>
              <a:t>Programme Vision: To improve the access, experiences and outcomes of racialised and ethnically and culturally diverse communities, patients and carers. To improve the culture of inpatient mental health, learning disability and autism wards for patients and staff so that they are safe, therapeutic and equitable places to be cared for, and fulfilling places to work. </a:t>
            </a:r>
            <a:endParaRPr lang="en-GB" sz="1100" dirty="0"/>
          </a:p>
        </p:txBody>
      </p:sp>
      <p:graphicFrame>
        <p:nvGraphicFramePr>
          <p:cNvPr id="10" name="Table 9">
            <a:extLst>
              <a:ext uri="{FF2B5EF4-FFF2-40B4-BE49-F238E27FC236}">
                <a16:creationId xmlns:a16="http://schemas.microsoft.com/office/drawing/2014/main" id="{E9369A6C-C6F6-4375-3FEE-940DD92C6729}"/>
              </a:ext>
            </a:extLst>
          </p:cNvPr>
          <p:cNvGraphicFramePr>
            <a:graphicFrameLocks noGrp="1"/>
          </p:cNvGraphicFramePr>
          <p:nvPr>
            <p:extLst>
              <p:ext uri="{D42A27DB-BD31-4B8C-83A1-F6EECF244321}">
                <p14:modId xmlns:p14="http://schemas.microsoft.com/office/powerpoint/2010/main" val="300377410"/>
              </p:ext>
            </p:extLst>
          </p:nvPr>
        </p:nvGraphicFramePr>
        <p:xfrm>
          <a:off x="6242575" y="4913537"/>
          <a:ext cx="2821909" cy="2049780"/>
        </p:xfrm>
        <a:graphic>
          <a:graphicData uri="http://schemas.openxmlformats.org/drawingml/2006/table">
            <a:tbl>
              <a:tblPr>
                <a:tableStyleId>{93296810-A885-4BE3-A3E7-6D5BEEA58F35}</a:tableStyleId>
              </a:tblPr>
              <a:tblGrid>
                <a:gridCol w="2821909">
                  <a:extLst>
                    <a:ext uri="{9D8B030D-6E8A-4147-A177-3AD203B41FA5}">
                      <a16:colId xmlns:a16="http://schemas.microsoft.com/office/drawing/2014/main" val="450798330"/>
                    </a:ext>
                  </a:extLst>
                </a:gridCol>
              </a:tblGrid>
              <a:tr h="235049">
                <a:tc>
                  <a:txBody>
                    <a:bodyPr/>
                    <a:lstStyle/>
                    <a:p>
                      <a:pPr marL="0" algn="ctr" defTabSz="914400" rtl="0" eaLnBrk="1" fontAlgn="t" latinLnBrk="0" hangingPunct="1"/>
                      <a:r>
                        <a:rPr lang="en-GB" sz="1000" b="0" u="none" strike="noStrike" kern="1200" dirty="0">
                          <a:solidFill>
                            <a:schemeClr val="dk1"/>
                          </a:solidFill>
                          <a:effectLst/>
                          <a:latin typeface="+mn-lt"/>
                          <a:ea typeface="+mn-ea"/>
                          <a:cs typeface="+mn-cs"/>
                        </a:rPr>
                        <a:t>Triangle of Care – ensuring that the experiences and needs of racially marginalised carers are meaningfully addressed within PCREF</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9050" cap="flat" cmpd="sng" algn="ctr">
                      <a:solidFill>
                        <a:schemeClr val="accent4">
                          <a:lumMod val="60000"/>
                          <a:lumOff val="4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01809500"/>
                  </a:ext>
                </a:extLst>
              </a:tr>
              <a:tr h="265303">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1000" b="0" u="none" strike="noStrike" kern="1200" dirty="0">
                          <a:solidFill>
                            <a:schemeClr val="dk1"/>
                          </a:solidFill>
                          <a:effectLst/>
                          <a:latin typeface="+mn-lt"/>
                          <a:ea typeface="+mn-ea"/>
                          <a:cs typeface="+mn-cs"/>
                        </a:rPr>
                        <a:t>Use learning from communities to develop up to 3  courses to be delivered via Recovery College </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62018610"/>
                  </a:ext>
                </a:extLst>
              </a:tr>
              <a:tr h="265303">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1000" b="0" u="none" strike="noStrike" kern="1200" dirty="0">
                          <a:solidFill>
                            <a:schemeClr val="dk1"/>
                          </a:solidFill>
                          <a:effectLst/>
                          <a:latin typeface="+mn-lt"/>
                          <a:ea typeface="+mn-ea"/>
                          <a:cs typeface="+mn-cs"/>
                        </a:rPr>
                        <a:t>Lived Experience Partners from racialised and ethnically and culturally diverse communities recruited to co-lead implementation of PCREF and Culture of Care programmes</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47162263"/>
                  </a:ext>
                </a:extLst>
              </a:tr>
              <a:tr h="265303">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1000" b="0" u="none" strike="noStrike" kern="1200" dirty="0">
                          <a:solidFill>
                            <a:schemeClr val="dk1"/>
                          </a:solidFill>
                          <a:effectLst/>
                          <a:latin typeface="+mn-lt"/>
                          <a:ea typeface="+mn-ea"/>
                          <a:cs typeface="+mn-cs"/>
                        </a:rPr>
                        <a:t>Least Restrictive Practice Group to clinically review restraint use to identify, themes, trends and address areas of improvement</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905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87437438"/>
                  </a:ext>
                </a:extLst>
              </a:tr>
            </a:tbl>
          </a:graphicData>
        </a:graphic>
      </p:graphicFrame>
      <p:cxnSp>
        <p:nvCxnSpPr>
          <p:cNvPr id="60" name="Straight Connector 59">
            <a:extLst>
              <a:ext uri="{FF2B5EF4-FFF2-40B4-BE49-F238E27FC236}">
                <a16:creationId xmlns:a16="http://schemas.microsoft.com/office/drawing/2014/main" id="{4AD92FF3-F147-F177-D604-1A58B5533DFD}"/>
              </a:ext>
            </a:extLst>
          </p:cNvPr>
          <p:cNvCxnSpPr>
            <a:cxnSpLocks/>
          </p:cNvCxnSpPr>
          <p:nvPr/>
        </p:nvCxnSpPr>
        <p:spPr>
          <a:xfrm flipH="1" flipV="1">
            <a:off x="4694325" y="3046106"/>
            <a:ext cx="35774" cy="183980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8" name="Table 7">
            <a:extLst>
              <a:ext uri="{FF2B5EF4-FFF2-40B4-BE49-F238E27FC236}">
                <a16:creationId xmlns:a16="http://schemas.microsoft.com/office/drawing/2014/main" id="{42FDAC0C-7A6D-9536-96C1-A8AB77855639}"/>
              </a:ext>
            </a:extLst>
          </p:cNvPr>
          <p:cNvGraphicFramePr>
            <a:graphicFrameLocks noGrp="1"/>
          </p:cNvGraphicFramePr>
          <p:nvPr>
            <p:extLst>
              <p:ext uri="{D42A27DB-BD31-4B8C-83A1-F6EECF244321}">
                <p14:modId xmlns:p14="http://schemas.microsoft.com/office/powerpoint/2010/main" val="1818610692"/>
              </p:ext>
            </p:extLst>
          </p:nvPr>
        </p:nvGraphicFramePr>
        <p:xfrm>
          <a:off x="3407981" y="4885915"/>
          <a:ext cx="2429648" cy="1592580"/>
        </p:xfrm>
        <a:graphic>
          <a:graphicData uri="http://schemas.openxmlformats.org/drawingml/2006/table">
            <a:tbl>
              <a:tblPr>
                <a:tableStyleId>{93296810-A885-4BE3-A3E7-6D5BEEA58F35}</a:tableStyleId>
              </a:tblPr>
              <a:tblGrid>
                <a:gridCol w="2429648">
                  <a:extLst>
                    <a:ext uri="{9D8B030D-6E8A-4147-A177-3AD203B41FA5}">
                      <a16:colId xmlns:a16="http://schemas.microsoft.com/office/drawing/2014/main" val="450798330"/>
                    </a:ext>
                  </a:extLst>
                </a:gridCol>
              </a:tblGrid>
              <a:tr h="235049">
                <a:tc>
                  <a:txBody>
                    <a:bodyPr/>
                    <a:lstStyle/>
                    <a:p>
                      <a:pPr marL="0" algn="ctr" defTabSz="914400" rtl="0" eaLnBrk="1" fontAlgn="t" latinLnBrk="0" hangingPunct="1"/>
                      <a:r>
                        <a:rPr lang="en-GB" sz="1000" b="0" u="none" strike="noStrike" kern="1200" dirty="0">
                          <a:solidFill>
                            <a:schemeClr val="dk1"/>
                          </a:solidFill>
                          <a:effectLst/>
                          <a:latin typeface="+mn-lt"/>
                          <a:ea typeface="+mn-ea"/>
                          <a:cs typeface="+mn-cs"/>
                        </a:rPr>
                        <a:t>African Heritage Alliance – coproduction and engagement framework</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9050" cap="flat" cmpd="sng" algn="ctr">
                      <a:solidFill>
                        <a:schemeClr val="accent4">
                          <a:lumMod val="60000"/>
                          <a:lumOff val="4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01809500"/>
                  </a:ext>
                </a:extLst>
              </a:tr>
              <a:tr h="265303">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chemeClr val="tx1"/>
                          </a:solidFill>
                          <a:effectLst/>
                          <a:uLnTx/>
                          <a:uFillTx/>
                          <a:latin typeface="Calibri" panose="020F0502020204030204"/>
                          <a:ea typeface="+mn-ea"/>
                          <a:cs typeface="+mn-cs"/>
                        </a:rPr>
                        <a:t>African Heritage Alliance – delivery of community activities to increase awareness of mental health &amp; wellbeing</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30726839"/>
                  </a:ext>
                </a:extLst>
              </a:tr>
              <a:tr h="265303">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mn-lt"/>
                          <a:ea typeface="+mn-ea"/>
                          <a:cs typeface="+mn-cs"/>
                        </a:rPr>
                        <a:t>City East CMHT -Barriers to accessing psychological support mental health project</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5558770"/>
                  </a:ext>
                </a:extLst>
              </a:tr>
              <a:tr h="265303">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1000" b="0" u="none" strike="noStrike" kern="1200" dirty="0">
                          <a:solidFill>
                            <a:schemeClr val="dk1"/>
                          </a:solidFill>
                          <a:effectLst/>
                          <a:latin typeface="+mn-lt"/>
                          <a:ea typeface="+mn-ea"/>
                          <a:cs typeface="+mn-cs"/>
                        </a:rPr>
                        <a:t>Identify up to 3 communities to deliver Peer Insights Workshops </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9533244"/>
                  </a:ext>
                </a:extLst>
              </a:tr>
            </a:tbl>
          </a:graphicData>
        </a:graphic>
      </p:graphicFrame>
      <p:cxnSp>
        <p:nvCxnSpPr>
          <p:cNvPr id="63" name="Straight Connector 62">
            <a:extLst>
              <a:ext uri="{FF2B5EF4-FFF2-40B4-BE49-F238E27FC236}">
                <a16:creationId xmlns:a16="http://schemas.microsoft.com/office/drawing/2014/main" id="{4E1B8034-AD9B-9EEC-59F2-E2EFCF1BB940}"/>
              </a:ext>
            </a:extLst>
          </p:cNvPr>
          <p:cNvCxnSpPr>
            <a:cxnSpLocks/>
            <a:stCxn id="10" idx="0"/>
          </p:cNvCxnSpPr>
          <p:nvPr/>
        </p:nvCxnSpPr>
        <p:spPr>
          <a:xfrm flipH="1" flipV="1">
            <a:off x="7605523" y="2767026"/>
            <a:ext cx="48006" cy="214651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865160F1-08A3-25E1-44B2-83F4DF57AB94}"/>
              </a:ext>
            </a:extLst>
          </p:cNvPr>
          <p:cNvSpPr txBox="1"/>
          <p:nvPr/>
        </p:nvSpPr>
        <p:spPr>
          <a:xfrm>
            <a:off x="3484272" y="3717852"/>
            <a:ext cx="2302201" cy="892552"/>
          </a:xfrm>
          <a:prstGeom prst="rect">
            <a:avLst/>
          </a:prstGeom>
          <a:solidFill>
            <a:schemeClr val="accent6">
              <a:lumMod val="20000"/>
              <a:lumOff val="80000"/>
            </a:schemeClr>
          </a:solidFill>
          <a:ln w="28575">
            <a:solidFill>
              <a:schemeClr val="accent6">
                <a:lumMod val="75000"/>
              </a:schemeClr>
            </a:solidFill>
          </a:ln>
        </p:spPr>
        <p:txBody>
          <a:bodyPr wrap="square">
            <a:spAutoFit/>
          </a:bodyPr>
          <a:lstStyle>
            <a:defPPr>
              <a:defRPr lang="en-US"/>
            </a:defPPr>
            <a:lvl1pPr algn="ctr" fontAlgn="ctr">
              <a:defRPr sz="1200" b="0" i="0" u="none" strike="noStrike">
                <a:effectLst/>
                <a:latin typeface="Calibri" panose="020F0502020204030204" pitchFamily="34" charset="0"/>
              </a:defRPr>
            </a:lvl1pPr>
          </a:lstStyle>
          <a:p>
            <a:r>
              <a:rPr lang="en-GB" dirty="0"/>
              <a:t>Workstream vision statement: </a:t>
            </a:r>
            <a:r>
              <a:rPr lang="en-GB" sz="1000" dirty="0"/>
              <a:t>Partnership working with racialised and ethnically and culturally diverse communities, leaders, and VCSE organisations.</a:t>
            </a:r>
            <a:endParaRPr lang="en-GB" sz="1000" b="1" dirty="0"/>
          </a:p>
        </p:txBody>
      </p:sp>
      <p:sp>
        <p:nvSpPr>
          <p:cNvPr id="26" name="TextBox 25">
            <a:extLst>
              <a:ext uri="{FF2B5EF4-FFF2-40B4-BE49-F238E27FC236}">
                <a16:creationId xmlns:a16="http://schemas.microsoft.com/office/drawing/2014/main" id="{6BA07166-BFB2-8B5B-7306-554EC41E35ED}"/>
              </a:ext>
            </a:extLst>
          </p:cNvPr>
          <p:cNvSpPr txBox="1"/>
          <p:nvPr/>
        </p:nvSpPr>
        <p:spPr>
          <a:xfrm>
            <a:off x="6209969" y="3710821"/>
            <a:ext cx="2854515" cy="1046440"/>
          </a:xfrm>
          <a:prstGeom prst="rect">
            <a:avLst/>
          </a:prstGeom>
          <a:solidFill>
            <a:schemeClr val="accent6">
              <a:lumMod val="20000"/>
              <a:lumOff val="80000"/>
            </a:schemeClr>
          </a:solidFill>
          <a:ln w="28575">
            <a:solidFill>
              <a:schemeClr val="accent6">
                <a:lumMod val="75000"/>
              </a:schemeClr>
            </a:solidFill>
          </a:ln>
        </p:spPr>
        <p:txBody>
          <a:bodyPr wrap="square">
            <a:spAutoFit/>
          </a:bodyPr>
          <a:lstStyle>
            <a:defPPr>
              <a:defRPr lang="en-US"/>
            </a:defPPr>
            <a:lvl1pPr algn="ctr" fontAlgn="ctr">
              <a:defRPr sz="1200" b="0" i="0" u="none" strike="noStrike">
                <a:effectLst/>
                <a:latin typeface="Calibri" panose="020F0502020204030204" pitchFamily="34" charset="0"/>
              </a:defRPr>
            </a:lvl1pPr>
          </a:lstStyle>
          <a:p>
            <a:r>
              <a:rPr lang="en-GB" dirty="0"/>
              <a:t>Workstream vision statement: </a:t>
            </a:r>
            <a:r>
              <a:rPr lang="en-GB" sz="1000" dirty="0"/>
              <a:t>Ensuring ethnically, and culturally diverse patients and carers are treated as equal partners in decision making on their care and treatment plans, and actively involved in the design, development, and review of care pathways.</a:t>
            </a:r>
            <a:endParaRPr lang="en-GB" sz="1000" b="1" dirty="0"/>
          </a:p>
        </p:txBody>
      </p:sp>
      <p:sp>
        <p:nvSpPr>
          <p:cNvPr id="45" name="TextBox 44">
            <a:extLst>
              <a:ext uri="{FF2B5EF4-FFF2-40B4-BE49-F238E27FC236}">
                <a16:creationId xmlns:a16="http://schemas.microsoft.com/office/drawing/2014/main" id="{8D972B92-BCD8-70C5-E4A7-D7433FC5DB5F}"/>
              </a:ext>
            </a:extLst>
          </p:cNvPr>
          <p:cNvSpPr txBox="1"/>
          <p:nvPr/>
        </p:nvSpPr>
        <p:spPr>
          <a:xfrm>
            <a:off x="3426776" y="3079626"/>
            <a:ext cx="2467526" cy="461665"/>
          </a:xfrm>
          <a:prstGeom prst="rect">
            <a:avLst/>
          </a:prstGeom>
          <a:solidFill>
            <a:schemeClr val="accent6">
              <a:lumMod val="75000"/>
            </a:schemeClr>
          </a:solidFill>
          <a:ln w="28575">
            <a:noFill/>
          </a:ln>
        </p:spPr>
        <p:txBody>
          <a:bodyPr wrap="square">
            <a:spAutoFit/>
          </a:bodyPr>
          <a:lstStyle/>
          <a:p>
            <a:pPr algn="ctr" fontAlgn="ctr"/>
            <a:r>
              <a:rPr lang="en-GB" sz="1200" b="1" dirty="0">
                <a:solidFill>
                  <a:schemeClr val="bg1"/>
                </a:solidFill>
                <a:latin typeface="Poppins" panose="00000500000000000000" pitchFamily="2" charset="0"/>
                <a:ea typeface="Segoe UI Black" panose="020B0A02040204020203" pitchFamily="34" charset="0"/>
                <a:cs typeface="Poppins" panose="00000500000000000000" pitchFamily="2" charset="0"/>
              </a:rPr>
              <a:t>Workstream: Partnership Working</a:t>
            </a:r>
          </a:p>
        </p:txBody>
      </p:sp>
      <p:sp>
        <p:nvSpPr>
          <p:cNvPr id="46" name="TextBox 45">
            <a:extLst>
              <a:ext uri="{FF2B5EF4-FFF2-40B4-BE49-F238E27FC236}">
                <a16:creationId xmlns:a16="http://schemas.microsoft.com/office/drawing/2014/main" id="{5390F516-11E8-031D-5350-B31AE0DE1ABC}"/>
              </a:ext>
            </a:extLst>
          </p:cNvPr>
          <p:cNvSpPr txBox="1"/>
          <p:nvPr/>
        </p:nvSpPr>
        <p:spPr>
          <a:xfrm>
            <a:off x="6370446" y="3071121"/>
            <a:ext cx="2467526" cy="461665"/>
          </a:xfrm>
          <a:prstGeom prst="rect">
            <a:avLst/>
          </a:prstGeom>
          <a:solidFill>
            <a:schemeClr val="accent6">
              <a:lumMod val="75000"/>
            </a:schemeClr>
          </a:solidFill>
          <a:ln w="28575">
            <a:noFill/>
          </a:ln>
        </p:spPr>
        <p:txBody>
          <a:bodyPr wrap="square">
            <a:spAutoFit/>
          </a:bodyPr>
          <a:lstStyle/>
          <a:p>
            <a:pPr algn="ctr" fontAlgn="ctr"/>
            <a:r>
              <a:rPr lang="en-GB" sz="1200" b="1" dirty="0">
                <a:solidFill>
                  <a:schemeClr val="bg1"/>
                </a:solidFill>
                <a:latin typeface="Poppins" panose="00000500000000000000" pitchFamily="2" charset="0"/>
                <a:ea typeface="Segoe UI Black" panose="020B0A02040204020203" pitchFamily="34" charset="0"/>
                <a:cs typeface="Poppins" panose="00000500000000000000" pitchFamily="2" charset="0"/>
              </a:rPr>
              <a:t>Workstream: Coproduction &amp; Lived Experience</a:t>
            </a:r>
          </a:p>
        </p:txBody>
      </p:sp>
      <p:pic>
        <p:nvPicPr>
          <p:cNvPr id="70" name="Picture 69" descr="Logo&#10;&#10;Description automatically generated">
            <a:extLst>
              <a:ext uri="{FF2B5EF4-FFF2-40B4-BE49-F238E27FC236}">
                <a16:creationId xmlns:a16="http://schemas.microsoft.com/office/drawing/2014/main" id="{C74DCAB2-896C-4BDD-AE9F-FF9EAB2934B5}"/>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130406" y="95949"/>
            <a:ext cx="1695111" cy="555208"/>
          </a:xfrm>
          <a:prstGeom prst="rect">
            <a:avLst/>
          </a:prstGeom>
        </p:spPr>
      </p:pic>
      <p:graphicFrame>
        <p:nvGraphicFramePr>
          <p:cNvPr id="9" name="Table 8">
            <a:extLst>
              <a:ext uri="{FF2B5EF4-FFF2-40B4-BE49-F238E27FC236}">
                <a16:creationId xmlns:a16="http://schemas.microsoft.com/office/drawing/2014/main" id="{D3EFC3D3-F33E-88F8-265C-D50D44294053}"/>
              </a:ext>
            </a:extLst>
          </p:cNvPr>
          <p:cNvGraphicFramePr>
            <a:graphicFrameLocks noGrp="1"/>
          </p:cNvGraphicFramePr>
          <p:nvPr>
            <p:extLst>
              <p:ext uri="{D42A27DB-BD31-4B8C-83A1-F6EECF244321}">
                <p14:modId xmlns:p14="http://schemas.microsoft.com/office/powerpoint/2010/main" val="1282050591"/>
              </p:ext>
            </p:extLst>
          </p:nvPr>
        </p:nvGraphicFramePr>
        <p:xfrm>
          <a:off x="9475361" y="4906404"/>
          <a:ext cx="2472799" cy="1772384"/>
        </p:xfrm>
        <a:graphic>
          <a:graphicData uri="http://schemas.openxmlformats.org/drawingml/2006/table">
            <a:tbl>
              <a:tblPr>
                <a:tableStyleId>{93296810-A885-4BE3-A3E7-6D5BEEA58F35}</a:tableStyleId>
              </a:tblPr>
              <a:tblGrid>
                <a:gridCol w="2472799">
                  <a:extLst>
                    <a:ext uri="{9D8B030D-6E8A-4147-A177-3AD203B41FA5}">
                      <a16:colId xmlns:a16="http://schemas.microsoft.com/office/drawing/2014/main" val="450798330"/>
                    </a:ext>
                  </a:extLst>
                </a:gridCol>
              </a:tblGrid>
              <a:tr h="235049">
                <a:tc>
                  <a:txBody>
                    <a:bodyPr/>
                    <a:lstStyle/>
                    <a:p>
                      <a:pPr marL="0" algn="ctr" defTabSz="914400" rtl="0" eaLnBrk="1" fontAlgn="t" latinLnBrk="0" hangingPunct="1"/>
                      <a:r>
                        <a:rPr lang="en-GB" sz="1000" b="0" u="none" strike="noStrike" kern="1200" dirty="0">
                          <a:solidFill>
                            <a:schemeClr val="dk1"/>
                          </a:solidFill>
                          <a:effectLst/>
                          <a:latin typeface="+mn-lt"/>
                          <a:ea typeface="+mn-ea"/>
                          <a:cs typeface="+mn-cs"/>
                        </a:rPr>
                        <a:t>Joint Data Quality Metrics with NHFT </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9050" cap="flat" cmpd="sng" algn="ctr">
                      <a:solidFill>
                        <a:schemeClr val="accent4">
                          <a:lumMod val="60000"/>
                          <a:lumOff val="4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01809500"/>
                  </a:ext>
                </a:extLst>
              </a:tr>
              <a:tr h="265303">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1000" b="0" u="none" strike="noStrike" kern="1200" noProof="0" dirty="0">
                          <a:solidFill>
                            <a:schemeClr val="dk1"/>
                          </a:solidFill>
                          <a:effectLst/>
                          <a:latin typeface="+mn-lt"/>
                          <a:ea typeface="+mn-ea"/>
                          <a:cs typeface="+mn-cs"/>
                        </a:rPr>
                        <a:t>Improve recording and demographic data in relation to Complaints and patient experience</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30726839"/>
                  </a:ext>
                </a:extLst>
              </a:tr>
              <a:tr h="265303">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1000" b="0" u="none" strike="noStrike" kern="1200" noProof="0" dirty="0">
                          <a:solidFill>
                            <a:schemeClr val="dk1"/>
                          </a:solidFill>
                          <a:effectLst/>
                          <a:latin typeface="+mn-lt"/>
                          <a:ea typeface="+mn-ea"/>
                          <a:cs typeface="+mn-cs"/>
                        </a:rPr>
                        <a:t>understanding health inequalities through a racial lens profiling and benchmarking local population ethnicity data to patient access/DNA data</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5558770"/>
                  </a:ext>
                </a:extLst>
              </a:tr>
              <a:tr h="265303">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1000" b="0" u="none" strike="noStrike" kern="1200" dirty="0">
                          <a:solidFill>
                            <a:schemeClr val="tx1"/>
                          </a:solidFill>
                          <a:effectLst/>
                          <a:latin typeface="+mn-lt"/>
                          <a:ea typeface="+mn-ea"/>
                          <a:cs typeface="+mn-cs"/>
                        </a:rPr>
                        <a:t>Review and extend Neighbourhood Data Explorer model to increase geographical ethnicity profiling</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9533244"/>
                  </a:ext>
                </a:extLst>
              </a:tr>
            </a:tbl>
          </a:graphicData>
        </a:graphic>
      </p:graphicFrame>
      <p:cxnSp>
        <p:nvCxnSpPr>
          <p:cNvPr id="11" name="Straight Connector 10">
            <a:extLst>
              <a:ext uri="{FF2B5EF4-FFF2-40B4-BE49-F238E27FC236}">
                <a16:creationId xmlns:a16="http://schemas.microsoft.com/office/drawing/2014/main" id="{2C001750-04AB-BB1F-BCA9-ACEECE0BF661}"/>
              </a:ext>
            </a:extLst>
          </p:cNvPr>
          <p:cNvCxnSpPr>
            <a:cxnSpLocks/>
          </p:cNvCxnSpPr>
          <p:nvPr/>
        </p:nvCxnSpPr>
        <p:spPr>
          <a:xfrm flipV="1">
            <a:off x="10586059" y="2771337"/>
            <a:ext cx="36867" cy="21422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DBE4BCE6-8AA4-BC79-AD95-D6F0950D6049}"/>
              </a:ext>
            </a:extLst>
          </p:cNvPr>
          <p:cNvSpPr txBox="1"/>
          <p:nvPr/>
        </p:nvSpPr>
        <p:spPr>
          <a:xfrm>
            <a:off x="9324068" y="3723521"/>
            <a:ext cx="2523983" cy="830997"/>
          </a:xfrm>
          <a:prstGeom prst="rect">
            <a:avLst/>
          </a:prstGeom>
          <a:solidFill>
            <a:schemeClr val="accent6">
              <a:lumMod val="20000"/>
              <a:lumOff val="80000"/>
            </a:schemeClr>
          </a:solidFill>
          <a:ln w="28575">
            <a:solidFill>
              <a:schemeClr val="accent6">
                <a:lumMod val="75000"/>
              </a:schemeClr>
            </a:solidFill>
          </a:ln>
        </p:spPr>
        <p:txBody>
          <a:bodyPr wrap="square">
            <a:spAutoFit/>
          </a:bodyPr>
          <a:lstStyle>
            <a:defPPr>
              <a:defRPr lang="en-US"/>
            </a:defPPr>
            <a:lvl1pPr algn="ctr" fontAlgn="ctr">
              <a:defRPr sz="1200" b="0" i="0" u="none" strike="noStrike">
                <a:effectLst/>
                <a:latin typeface="Calibri" panose="020F0502020204030204" pitchFamily="34" charset="0"/>
              </a:defRPr>
            </a:lvl1pPr>
          </a:lstStyle>
          <a:p>
            <a:r>
              <a:rPr lang="en-GB" dirty="0"/>
              <a:t>Workstream vision statement; Improve data collection </a:t>
            </a:r>
            <a:r>
              <a:rPr lang="en-GB"/>
              <a:t>and insight around </a:t>
            </a:r>
            <a:r>
              <a:rPr lang="en-GB" dirty="0"/>
              <a:t>ethnicity and other demographics</a:t>
            </a:r>
          </a:p>
        </p:txBody>
      </p:sp>
      <p:sp>
        <p:nvSpPr>
          <p:cNvPr id="13" name="TextBox 12">
            <a:extLst>
              <a:ext uri="{FF2B5EF4-FFF2-40B4-BE49-F238E27FC236}">
                <a16:creationId xmlns:a16="http://schemas.microsoft.com/office/drawing/2014/main" id="{BC5AD7E8-02CA-431C-158D-569E96E27F8A}"/>
              </a:ext>
            </a:extLst>
          </p:cNvPr>
          <p:cNvSpPr txBox="1"/>
          <p:nvPr/>
        </p:nvSpPr>
        <p:spPr>
          <a:xfrm>
            <a:off x="9380525" y="3083821"/>
            <a:ext cx="2467526" cy="461665"/>
          </a:xfrm>
          <a:prstGeom prst="rect">
            <a:avLst/>
          </a:prstGeom>
          <a:solidFill>
            <a:schemeClr val="accent6">
              <a:lumMod val="75000"/>
            </a:schemeClr>
          </a:solidFill>
          <a:ln w="28575">
            <a:noFill/>
          </a:ln>
        </p:spPr>
        <p:txBody>
          <a:bodyPr wrap="square">
            <a:spAutoFit/>
          </a:bodyPr>
          <a:lstStyle/>
          <a:p>
            <a:pPr algn="ctr" fontAlgn="ctr"/>
            <a:r>
              <a:rPr lang="en-GB" sz="1200" b="1" dirty="0">
                <a:solidFill>
                  <a:schemeClr val="bg1"/>
                </a:solidFill>
                <a:latin typeface="Poppins" panose="00000500000000000000" pitchFamily="2" charset="0"/>
                <a:ea typeface="Segoe UI Black" panose="020B0A02040204020203" pitchFamily="34" charset="0"/>
                <a:cs typeface="Poppins" panose="00000500000000000000" pitchFamily="2" charset="0"/>
              </a:rPr>
              <a:t>Workstream: Improving  Data Quality and Insight</a:t>
            </a:r>
          </a:p>
        </p:txBody>
      </p:sp>
      <p:sp>
        <p:nvSpPr>
          <p:cNvPr id="23" name="TextBox 22">
            <a:extLst>
              <a:ext uri="{FF2B5EF4-FFF2-40B4-BE49-F238E27FC236}">
                <a16:creationId xmlns:a16="http://schemas.microsoft.com/office/drawing/2014/main" id="{A5EBBE97-60EE-B665-F610-FA58482C3967}"/>
              </a:ext>
            </a:extLst>
          </p:cNvPr>
          <p:cNvSpPr txBox="1"/>
          <p:nvPr/>
        </p:nvSpPr>
        <p:spPr>
          <a:xfrm>
            <a:off x="3309404" y="1374548"/>
            <a:ext cx="5461232" cy="461665"/>
          </a:xfrm>
          <a:prstGeom prst="rect">
            <a:avLst/>
          </a:prstGeom>
          <a:solidFill>
            <a:schemeClr val="bg1"/>
          </a:solidFill>
          <a:ln w="28575">
            <a:solidFill>
              <a:schemeClr val="accent5">
                <a:lumMod val="75000"/>
              </a:schemeClr>
            </a:solidFill>
          </a:ln>
        </p:spPr>
        <p:txBody>
          <a:bodyPr wrap="square">
            <a:spAutoFit/>
          </a:bodyPr>
          <a:lstStyle/>
          <a:p>
            <a:pPr algn="ctr" fontAlgn="ctr"/>
            <a:r>
              <a:rPr lang="en-GB" sz="2400" b="1" dirty="0">
                <a:solidFill>
                  <a:schemeClr val="accent5">
                    <a:lumMod val="50000"/>
                  </a:schemeClr>
                </a:solidFill>
                <a:latin typeface="Poppins" panose="00000500000000000000" pitchFamily="2" charset="0"/>
                <a:ea typeface="Segoe UI Black" panose="020B0A02040204020203" pitchFamily="34" charset="0"/>
                <a:cs typeface="Poppins" panose="00000500000000000000" pitchFamily="2" charset="0"/>
              </a:rPr>
              <a:t>Programme Lead: Alison Kirk</a:t>
            </a:r>
          </a:p>
        </p:txBody>
      </p:sp>
      <p:sp>
        <p:nvSpPr>
          <p:cNvPr id="2" name="TextBox 1">
            <a:extLst>
              <a:ext uri="{FF2B5EF4-FFF2-40B4-BE49-F238E27FC236}">
                <a16:creationId xmlns:a16="http://schemas.microsoft.com/office/drawing/2014/main" id="{6E01808E-C8DD-B16A-EAD5-C904A6435026}"/>
              </a:ext>
            </a:extLst>
          </p:cNvPr>
          <p:cNvSpPr txBox="1"/>
          <p:nvPr/>
        </p:nvSpPr>
        <p:spPr>
          <a:xfrm>
            <a:off x="381047" y="3694466"/>
            <a:ext cx="2435460" cy="861774"/>
          </a:xfrm>
          <a:prstGeom prst="rect">
            <a:avLst/>
          </a:prstGeom>
          <a:solidFill>
            <a:schemeClr val="accent6">
              <a:lumMod val="20000"/>
              <a:lumOff val="80000"/>
            </a:schemeClr>
          </a:solidFill>
          <a:ln w="28575">
            <a:solidFill>
              <a:schemeClr val="accent6">
                <a:lumMod val="75000"/>
              </a:schemeClr>
            </a:solidFill>
          </a:ln>
        </p:spPr>
        <p:txBody>
          <a:bodyPr wrap="square">
            <a:spAutoFit/>
          </a:bodyPr>
          <a:lstStyle>
            <a:defPPr>
              <a:defRPr lang="en-US"/>
            </a:defPPr>
            <a:lvl1pPr algn="ctr" fontAlgn="ctr">
              <a:defRPr sz="1200" b="0" i="0" u="none" strike="noStrike">
                <a:effectLst/>
                <a:latin typeface="Calibri" panose="020F0502020204030204" pitchFamily="34" charset="0"/>
              </a:defRPr>
            </a:lvl1pPr>
          </a:lstStyle>
          <a:p>
            <a:r>
              <a:rPr lang="en-GB" sz="1000" dirty="0"/>
              <a:t>Workstream vision statement: A culturally competent and diverse workforce that has a positive impact on patient and carers from racialised and ethnically and culturally diverse communities</a:t>
            </a:r>
            <a:endParaRPr lang="en-GB" dirty="0"/>
          </a:p>
        </p:txBody>
      </p:sp>
      <p:graphicFrame>
        <p:nvGraphicFramePr>
          <p:cNvPr id="3" name="Table 2">
            <a:extLst>
              <a:ext uri="{FF2B5EF4-FFF2-40B4-BE49-F238E27FC236}">
                <a16:creationId xmlns:a16="http://schemas.microsoft.com/office/drawing/2014/main" id="{FE1C58FE-2A02-7B9B-2B27-E2F99B5D1FBB}"/>
              </a:ext>
            </a:extLst>
          </p:cNvPr>
          <p:cNvGraphicFramePr>
            <a:graphicFrameLocks noGrp="1"/>
          </p:cNvGraphicFramePr>
          <p:nvPr>
            <p:extLst>
              <p:ext uri="{D42A27DB-BD31-4B8C-83A1-F6EECF244321}">
                <p14:modId xmlns:p14="http://schemas.microsoft.com/office/powerpoint/2010/main" val="3172062085"/>
              </p:ext>
            </p:extLst>
          </p:nvPr>
        </p:nvGraphicFramePr>
        <p:xfrm>
          <a:off x="243840" y="4779930"/>
          <a:ext cx="2811540" cy="1475186"/>
        </p:xfrm>
        <a:graphic>
          <a:graphicData uri="http://schemas.openxmlformats.org/drawingml/2006/table">
            <a:tbl>
              <a:tblPr>
                <a:tableStyleId>{93296810-A885-4BE3-A3E7-6D5BEEA58F35}</a:tableStyleId>
              </a:tblPr>
              <a:tblGrid>
                <a:gridCol w="2811540">
                  <a:extLst>
                    <a:ext uri="{9D8B030D-6E8A-4147-A177-3AD203B41FA5}">
                      <a16:colId xmlns:a16="http://schemas.microsoft.com/office/drawing/2014/main" val="450798330"/>
                    </a:ext>
                  </a:extLst>
                </a:gridCol>
              </a:tblGrid>
              <a:tr h="231808">
                <a:tc>
                  <a:txBody>
                    <a:bodyPr/>
                    <a:lstStyle/>
                    <a:p>
                      <a:pPr marL="0" algn="ctr" defTabSz="914400" rtl="0" eaLnBrk="1" fontAlgn="t" latinLnBrk="0" hangingPunct="1"/>
                      <a:r>
                        <a:rPr lang="en-GB" sz="1000" b="0" u="none" strike="noStrike" kern="1200" dirty="0">
                          <a:solidFill>
                            <a:schemeClr val="dk1"/>
                          </a:solidFill>
                          <a:effectLst/>
                          <a:latin typeface="+mn-lt"/>
                          <a:ea typeface="+mn-ea"/>
                          <a:cs typeface="+mn-cs"/>
                        </a:rPr>
                        <a:t>Cohort 6 of Reverse Mentoring Programme</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9050" cap="flat" cmpd="sng" algn="ctr">
                      <a:solidFill>
                        <a:schemeClr val="accent4">
                          <a:lumMod val="60000"/>
                          <a:lumOff val="4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01809500"/>
                  </a:ext>
                </a:extLst>
              </a:tr>
              <a:tr h="261644">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alibri" panose="020F0502020204030204"/>
                          <a:ea typeface="+mn-ea"/>
                          <a:cs typeface="+mn-cs"/>
                        </a:rPr>
                        <a:t>Active Bystander Programme</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30726839"/>
                  </a:ext>
                </a:extLst>
              </a:tr>
              <a:tr h="261644">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alibri" panose="020F0502020204030204"/>
                          <a:ea typeface="+mn-ea"/>
                          <a:cs typeface="+mn-cs"/>
                        </a:rPr>
                        <a:t>Equality Delivery System (EDS) Domains 1, 2 &amp; 3</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5558770"/>
                  </a:ext>
                </a:extLst>
              </a:tr>
              <a:tr h="355080">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alibri" panose="020F0502020204030204"/>
                          <a:ea typeface="+mn-ea"/>
                          <a:cs typeface="+mn-cs"/>
                        </a:rPr>
                        <a:t>Implementation of ward-based QI via Culture of Care Programme (Belvoir; Langley and Welford Ward)</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26514122"/>
                  </a:ext>
                </a:extLst>
              </a:tr>
              <a:tr h="355080">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1000" b="0" u="none" strike="noStrike" kern="1200" noProof="0" dirty="0">
                          <a:solidFill>
                            <a:schemeClr val="dk1"/>
                          </a:solidFill>
                          <a:effectLst/>
                          <a:latin typeface="+mn-lt"/>
                          <a:ea typeface="+mn-ea"/>
                          <a:cs typeface="+mn-cs"/>
                        </a:rPr>
                        <a:t>CAMHS,  develop child focused, culturally appropriate services</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9533244"/>
                  </a:ext>
                </a:extLst>
              </a:tr>
            </a:tbl>
          </a:graphicData>
        </a:graphic>
      </p:graphicFrame>
    </p:spTree>
    <p:extLst>
      <p:ext uri="{BB962C8B-B14F-4D97-AF65-F5344CB8AC3E}">
        <p14:creationId xmlns:p14="http://schemas.microsoft.com/office/powerpoint/2010/main" val="315614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77"/>
        <p:cNvGrpSpPr/>
        <p:nvPr/>
      </p:nvGrpSpPr>
      <p:grpSpPr>
        <a:xfrm>
          <a:off x="0" y="0"/>
          <a:ext cx="0" cy="0"/>
          <a:chOff x="0" y="0"/>
          <a:chExt cx="0" cy="0"/>
        </a:xfrm>
      </p:grpSpPr>
      <p:pic>
        <p:nvPicPr>
          <p:cNvPr id="8" name="Picture 7">
            <a:extLst>
              <a:ext uri="{FF2B5EF4-FFF2-40B4-BE49-F238E27FC236}">
                <a16:creationId xmlns:a16="http://schemas.microsoft.com/office/drawing/2014/main" id="{5183677B-50EF-8511-282F-A8647C111D73}"/>
              </a:ext>
            </a:extLst>
          </p:cNvPr>
          <p:cNvPicPr>
            <a:picLocks noChangeAspect="1"/>
          </p:cNvPicPr>
          <p:nvPr/>
        </p:nvPicPr>
        <p:blipFill>
          <a:blip r:embed="rId3"/>
          <a:stretch>
            <a:fillRect/>
          </a:stretch>
        </p:blipFill>
        <p:spPr>
          <a:xfrm>
            <a:off x="95415" y="1576295"/>
            <a:ext cx="12192000" cy="5281705"/>
          </a:xfrm>
          <a:prstGeom prst="rect">
            <a:avLst/>
          </a:prstGeom>
        </p:spPr>
      </p:pic>
      <p:sp>
        <p:nvSpPr>
          <p:cNvPr id="4" name="Arrow: Down 3">
            <a:extLst>
              <a:ext uri="{FF2B5EF4-FFF2-40B4-BE49-F238E27FC236}">
                <a16:creationId xmlns:a16="http://schemas.microsoft.com/office/drawing/2014/main" id="{2ECF10E1-33E1-4D3D-F4DE-1E63616D97BA}"/>
              </a:ext>
            </a:extLst>
          </p:cNvPr>
          <p:cNvSpPr>
            <a:spLocks/>
          </p:cNvSpPr>
          <p:nvPr/>
        </p:nvSpPr>
        <p:spPr>
          <a:xfrm rot="16200000">
            <a:off x="2549556" y="-1831050"/>
            <a:ext cx="1094297" cy="5369047"/>
          </a:xfrm>
          <a:prstGeom prst="downArrow">
            <a:avLst/>
          </a:prstGeom>
          <a:solidFill>
            <a:srgbClr val="FBC22D"/>
          </a:solidFill>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GB"/>
          </a:p>
        </p:txBody>
      </p:sp>
      <p:sp>
        <p:nvSpPr>
          <p:cNvPr id="1382" name="Google Shape;1382;p36"/>
          <p:cNvSpPr txBox="1">
            <a:spLocks noGrp="1"/>
          </p:cNvSpPr>
          <p:nvPr>
            <p:ph type="title"/>
          </p:nvPr>
        </p:nvSpPr>
        <p:spPr>
          <a:xfrm>
            <a:off x="397494" y="187565"/>
            <a:ext cx="4456517" cy="1282000"/>
          </a:xfrm>
          <a:prstGeom prst="rect">
            <a:avLst/>
          </a:prstGeom>
        </p:spPr>
        <p:txBody>
          <a:bodyPr spcFirstLastPara="1" vert="horz" wrap="square" lIns="121900" tIns="121900" rIns="121900" bIns="121900" rtlCol="0" anchor="ctr" anchorCtr="0">
            <a:noAutofit/>
          </a:bodyPr>
          <a:lstStyle/>
          <a:p>
            <a:r>
              <a:rPr lang="en-GB" sz="4000" dirty="0">
                <a:solidFill>
                  <a:schemeClr val="accent5">
                    <a:lumMod val="50000"/>
                  </a:schemeClr>
                </a:solidFill>
                <a:latin typeface="Segoe UI Black" panose="020B0A02040204020203" pitchFamily="34" charset="0"/>
                <a:ea typeface="Segoe UI Black" panose="020B0A02040204020203" pitchFamily="34" charset="0"/>
                <a:cs typeface="Noto Sans"/>
                <a:sym typeface="Noto Sans"/>
              </a:rPr>
              <a:t>Transformation Priorities 25/26</a:t>
            </a:r>
            <a:endParaRPr lang="en-GB" sz="1400" dirty="0">
              <a:solidFill>
                <a:schemeClr val="accent5">
                  <a:lumMod val="50000"/>
                </a:schemeClr>
              </a:solidFill>
              <a:latin typeface="Segoe UI Black" panose="020B0A02040204020203" pitchFamily="34" charset="0"/>
              <a:ea typeface="Segoe UI Black" panose="020B0A02040204020203" pitchFamily="34" charset="0"/>
            </a:endParaRPr>
          </a:p>
        </p:txBody>
      </p:sp>
      <p:sp>
        <p:nvSpPr>
          <p:cNvPr id="1383" name="Google Shape;1383;p36"/>
          <p:cNvSpPr txBox="1"/>
          <p:nvPr/>
        </p:nvSpPr>
        <p:spPr>
          <a:xfrm>
            <a:off x="412181" y="1343042"/>
            <a:ext cx="6013637" cy="1025560"/>
          </a:xfrm>
          <a:prstGeom prst="rect">
            <a:avLst/>
          </a:prstGeom>
          <a:noFill/>
          <a:ln>
            <a:noFill/>
          </a:ln>
        </p:spPr>
        <p:txBody>
          <a:bodyPr spcFirstLastPara="1" wrap="square" lIns="121900" tIns="121900" rIns="121900" bIns="121900" anchor="t" anchorCtr="0">
            <a:noAutofit/>
          </a:bodyPr>
          <a:lstStyle/>
          <a:p>
            <a:r>
              <a:rPr lang="en-GB" sz="1400" dirty="0">
                <a:solidFill>
                  <a:srgbClr val="434343"/>
                </a:solidFill>
                <a:latin typeface="Roboto"/>
                <a:ea typeface="Roboto"/>
                <a:cs typeface="Roboto"/>
                <a:sym typeface="Roboto"/>
              </a:rPr>
              <a:t>Transformation priorities defined as a key area of focus in the delivery of Trust Priorities e.g. Group Strategy (THRIVE) and will make the biggest positive impact on our patient and carer population and staff.</a:t>
            </a:r>
            <a:endParaRPr sz="1400" dirty="0">
              <a:solidFill>
                <a:srgbClr val="434343"/>
              </a:solidFill>
              <a:latin typeface="Roboto"/>
              <a:ea typeface="Roboto"/>
              <a:cs typeface="Roboto"/>
              <a:sym typeface="Roboto"/>
            </a:endParaRPr>
          </a:p>
        </p:txBody>
      </p:sp>
      <p:pic>
        <p:nvPicPr>
          <p:cNvPr id="2" name="Picture 1" descr="Logo&#10;&#10;Description automatically generated">
            <a:extLst>
              <a:ext uri="{FF2B5EF4-FFF2-40B4-BE49-F238E27FC236}">
                <a16:creationId xmlns:a16="http://schemas.microsoft.com/office/drawing/2014/main" id="{1C9A74BD-00E8-48D5-A7FA-548D61775EAC}"/>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217048" y="195326"/>
            <a:ext cx="1695111" cy="555208"/>
          </a:xfrm>
          <a:prstGeom prst="rect">
            <a:avLst/>
          </a:prstGeom>
        </p:spPr>
      </p:pic>
      <p:sp>
        <p:nvSpPr>
          <p:cNvPr id="9" name="Google Shape;391;p20">
            <a:extLst>
              <a:ext uri="{FF2B5EF4-FFF2-40B4-BE49-F238E27FC236}">
                <a16:creationId xmlns:a16="http://schemas.microsoft.com/office/drawing/2014/main" id="{8ACE286F-D6E3-025F-C281-76D59BE0D9D4}"/>
              </a:ext>
            </a:extLst>
          </p:cNvPr>
          <p:cNvSpPr/>
          <p:nvPr/>
        </p:nvSpPr>
        <p:spPr>
          <a:xfrm>
            <a:off x="668788" y="4030183"/>
            <a:ext cx="629543" cy="869369"/>
          </a:xfrm>
          <a:custGeom>
            <a:avLst/>
            <a:gdLst/>
            <a:ahLst/>
            <a:cxnLst/>
            <a:rect l="l" t="t" r="r" b="b"/>
            <a:pathLst>
              <a:path w="293" h="405" extrusionOk="0">
                <a:moveTo>
                  <a:pt x="293" y="147"/>
                </a:moveTo>
                <a:cubicBezTo>
                  <a:pt x="293" y="228"/>
                  <a:pt x="184" y="405"/>
                  <a:pt x="147" y="405"/>
                </a:cubicBezTo>
                <a:cubicBezTo>
                  <a:pt x="110" y="405"/>
                  <a:pt x="0" y="228"/>
                  <a:pt x="0" y="147"/>
                </a:cubicBezTo>
                <a:cubicBezTo>
                  <a:pt x="0" y="66"/>
                  <a:pt x="66" y="0"/>
                  <a:pt x="147" y="0"/>
                </a:cubicBezTo>
                <a:cubicBezTo>
                  <a:pt x="228" y="0"/>
                  <a:pt x="293" y="66"/>
                  <a:pt x="293" y="147"/>
                </a:cubicBezTo>
                <a:close/>
              </a:path>
            </a:pathLst>
          </a:custGeom>
          <a:solidFill>
            <a:schemeClr val="accent1"/>
          </a:solidFill>
          <a:ln>
            <a:noFill/>
          </a:ln>
        </p:spPr>
        <p:txBody>
          <a:bodyPr spcFirstLastPara="1" wrap="square" lIns="91433" tIns="45700" rIns="91433" bIns="45700" anchor="t" anchorCtr="0">
            <a:noAutofit/>
          </a:bodyPr>
          <a:lstStyle/>
          <a:p>
            <a:endParaRPr sz="900" dirty="0">
              <a:solidFill>
                <a:schemeClr val="dk1"/>
              </a:solidFill>
              <a:latin typeface="Calibri"/>
              <a:ea typeface="Calibri"/>
              <a:cs typeface="Calibri"/>
              <a:sym typeface="Calibri"/>
            </a:endParaRPr>
          </a:p>
        </p:txBody>
      </p:sp>
      <p:sp>
        <p:nvSpPr>
          <p:cNvPr id="10" name="Google Shape;406;p20">
            <a:extLst>
              <a:ext uri="{FF2B5EF4-FFF2-40B4-BE49-F238E27FC236}">
                <a16:creationId xmlns:a16="http://schemas.microsoft.com/office/drawing/2014/main" id="{6C289D7E-E602-285E-D8CE-C05A3F0C7978}"/>
              </a:ext>
            </a:extLst>
          </p:cNvPr>
          <p:cNvSpPr/>
          <p:nvPr/>
        </p:nvSpPr>
        <p:spPr>
          <a:xfrm>
            <a:off x="704348" y="3372447"/>
            <a:ext cx="2952468" cy="720383"/>
          </a:xfrm>
          <a:prstGeom prst="rect">
            <a:avLst/>
          </a:prstGeom>
          <a:noFill/>
          <a:ln>
            <a:noFill/>
          </a:ln>
        </p:spPr>
        <p:txBody>
          <a:bodyPr spcFirstLastPara="1" wrap="square" lIns="91433" tIns="45700" rIns="91433" bIns="45700" anchor="t" anchorCtr="0">
            <a:noAutofit/>
          </a:bodyPr>
          <a:lstStyle/>
          <a:p>
            <a:pPr>
              <a:lnSpc>
                <a:spcPct val="110000"/>
              </a:lnSpc>
            </a:pPr>
            <a:r>
              <a:rPr lang="en-GB" sz="2000" b="1" dirty="0">
                <a:solidFill>
                  <a:schemeClr val="accent1"/>
                </a:solidFill>
                <a:latin typeface="Noto Sans"/>
                <a:ea typeface="Noto Sans"/>
                <a:cs typeface="Noto Sans"/>
                <a:sym typeface="Noto Sans"/>
              </a:rPr>
              <a:t>Workforce &amp; Cultural</a:t>
            </a:r>
          </a:p>
          <a:p>
            <a:pPr>
              <a:lnSpc>
                <a:spcPct val="110000"/>
              </a:lnSpc>
            </a:pPr>
            <a:r>
              <a:rPr lang="en-GB" sz="2000" b="1" dirty="0">
                <a:solidFill>
                  <a:schemeClr val="accent1"/>
                </a:solidFill>
                <a:latin typeface="Noto Sans"/>
                <a:ea typeface="Noto Sans"/>
                <a:cs typeface="Noto Sans"/>
                <a:sym typeface="Noto Sans"/>
              </a:rPr>
              <a:t>Awareness</a:t>
            </a:r>
          </a:p>
        </p:txBody>
      </p:sp>
      <p:sp>
        <p:nvSpPr>
          <p:cNvPr id="11" name="Google Shape;401;p20">
            <a:extLst>
              <a:ext uri="{FF2B5EF4-FFF2-40B4-BE49-F238E27FC236}">
                <a16:creationId xmlns:a16="http://schemas.microsoft.com/office/drawing/2014/main" id="{8EB731D3-5208-600D-6CC3-7A103827EB45}"/>
              </a:ext>
            </a:extLst>
          </p:cNvPr>
          <p:cNvSpPr/>
          <p:nvPr/>
        </p:nvSpPr>
        <p:spPr>
          <a:xfrm rot="10800000">
            <a:off x="7944885" y="3959325"/>
            <a:ext cx="629543" cy="869369"/>
          </a:xfrm>
          <a:custGeom>
            <a:avLst/>
            <a:gdLst/>
            <a:ahLst/>
            <a:cxnLst/>
            <a:rect l="l" t="t" r="r" b="b"/>
            <a:pathLst>
              <a:path w="293" h="405" extrusionOk="0">
                <a:moveTo>
                  <a:pt x="293" y="147"/>
                </a:moveTo>
                <a:cubicBezTo>
                  <a:pt x="293" y="227"/>
                  <a:pt x="184" y="405"/>
                  <a:pt x="147" y="405"/>
                </a:cubicBezTo>
                <a:cubicBezTo>
                  <a:pt x="110" y="405"/>
                  <a:pt x="0" y="227"/>
                  <a:pt x="0" y="147"/>
                </a:cubicBezTo>
                <a:cubicBezTo>
                  <a:pt x="0" y="66"/>
                  <a:pt x="66" y="0"/>
                  <a:pt x="147" y="0"/>
                </a:cubicBezTo>
                <a:cubicBezTo>
                  <a:pt x="228" y="0"/>
                  <a:pt x="293" y="66"/>
                  <a:pt x="293" y="147"/>
                </a:cubicBezTo>
                <a:close/>
              </a:path>
            </a:pathLst>
          </a:custGeom>
          <a:solidFill>
            <a:srgbClr val="7030A0"/>
          </a:solidFill>
          <a:ln>
            <a:noFill/>
          </a:ln>
        </p:spPr>
        <p:txBody>
          <a:bodyPr spcFirstLastPara="1" wrap="square" lIns="91433" tIns="45700" rIns="91433" bIns="45700" anchor="t" anchorCtr="0">
            <a:noAutofit/>
          </a:bodyPr>
          <a:lstStyle/>
          <a:p>
            <a:endParaRPr sz="1867" dirty="0">
              <a:solidFill>
                <a:schemeClr val="dk1"/>
              </a:solidFill>
              <a:latin typeface="Calibri"/>
              <a:ea typeface="Calibri"/>
              <a:cs typeface="Calibri"/>
              <a:sym typeface="Calibri"/>
            </a:endParaRPr>
          </a:p>
        </p:txBody>
      </p:sp>
      <p:sp>
        <p:nvSpPr>
          <p:cNvPr id="12" name="Google Shape;408;p20">
            <a:extLst>
              <a:ext uri="{FF2B5EF4-FFF2-40B4-BE49-F238E27FC236}">
                <a16:creationId xmlns:a16="http://schemas.microsoft.com/office/drawing/2014/main" id="{4AD6C121-86A9-5903-A7E3-30873C2F2837}"/>
              </a:ext>
            </a:extLst>
          </p:cNvPr>
          <p:cNvSpPr/>
          <p:nvPr/>
        </p:nvSpPr>
        <p:spPr>
          <a:xfrm>
            <a:off x="8040886" y="4855104"/>
            <a:ext cx="2597576" cy="476477"/>
          </a:xfrm>
          <a:prstGeom prst="rect">
            <a:avLst/>
          </a:prstGeom>
          <a:noFill/>
          <a:ln>
            <a:noFill/>
          </a:ln>
        </p:spPr>
        <p:txBody>
          <a:bodyPr spcFirstLastPara="1" wrap="square" lIns="91433" tIns="45700" rIns="91433" bIns="45700" anchor="t" anchorCtr="0">
            <a:noAutofit/>
          </a:bodyPr>
          <a:lstStyle/>
          <a:p>
            <a:pPr>
              <a:lnSpc>
                <a:spcPct val="110000"/>
              </a:lnSpc>
            </a:pPr>
            <a:r>
              <a:rPr lang="en-GB" sz="2000" b="1" dirty="0">
                <a:solidFill>
                  <a:srgbClr val="7030A0"/>
                </a:solidFill>
                <a:latin typeface="Noto Sans"/>
                <a:ea typeface="Noto Sans"/>
                <a:cs typeface="Noto Sans"/>
                <a:sym typeface="Noto Sans"/>
              </a:rPr>
              <a:t>Improve Data Quality</a:t>
            </a:r>
          </a:p>
        </p:txBody>
      </p:sp>
      <p:sp>
        <p:nvSpPr>
          <p:cNvPr id="13" name="Google Shape;410;p20">
            <a:extLst>
              <a:ext uri="{FF2B5EF4-FFF2-40B4-BE49-F238E27FC236}">
                <a16:creationId xmlns:a16="http://schemas.microsoft.com/office/drawing/2014/main" id="{2A1F7201-FDFA-DD8F-CB5D-E7C6A6F77DEA}"/>
              </a:ext>
            </a:extLst>
          </p:cNvPr>
          <p:cNvSpPr/>
          <p:nvPr/>
        </p:nvSpPr>
        <p:spPr>
          <a:xfrm>
            <a:off x="5129282" y="3084830"/>
            <a:ext cx="4448597" cy="476477"/>
          </a:xfrm>
          <a:prstGeom prst="rect">
            <a:avLst/>
          </a:prstGeom>
          <a:noFill/>
          <a:ln>
            <a:noFill/>
          </a:ln>
        </p:spPr>
        <p:txBody>
          <a:bodyPr spcFirstLastPara="1" wrap="square" lIns="91433" tIns="45700" rIns="91433" bIns="45700" anchor="t" anchorCtr="0">
            <a:noAutofit/>
          </a:bodyPr>
          <a:lstStyle/>
          <a:p>
            <a:pPr>
              <a:lnSpc>
                <a:spcPct val="110000"/>
              </a:lnSpc>
            </a:pPr>
            <a:r>
              <a:rPr lang="en-GB" sz="2000" b="1" dirty="0">
                <a:solidFill>
                  <a:schemeClr val="accent4">
                    <a:lumMod val="75000"/>
                  </a:schemeClr>
                </a:solidFill>
                <a:latin typeface="Noto Sans"/>
                <a:ea typeface="Noto Sans"/>
                <a:cs typeface="Noto Sans"/>
                <a:sym typeface="Noto Sans"/>
              </a:rPr>
              <a:t>Coproduction and Lived Experience</a:t>
            </a:r>
          </a:p>
        </p:txBody>
      </p:sp>
      <p:sp>
        <p:nvSpPr>
          <p:cNvPr id="14" name="Google Shape;401;p20">
            <a:extLst>
              <a:ext uri="{FF2B5EF4-FFF2-40B4-BE49-F238E27FC236}">
                <a16:creationId xmlns:a16="http://schemas.microsoft.com/office/drawing/2014/main" id="{11ED74E5-6301-3741-F99B-6CE9DD0F94B5}"/>
              </a:ext>
            </a:extLst>
          </p:cNvPr>
          <p:cNvSpPr/>
          <p:nvPr/>
        </p:nvSpPr>
        <p:spPr>
          <a:xfrm>
            <a:off x="5486079" y="3766583"/>
            <a:ext cx="629543" cy="869369"/>
          </a:xfrm>
          <a:custGeom>
            <a:avLst/>
            <a:gdLst/>
            <a:ahLst/>
            <a:cxnLst/>
            <a:rect l="l" t="t" r="r" b="b"/>
            <a:pathLst>
              <a:path w="293" h="405" extrusionOk="0">
                <a:moveTo>
                  <a:pt x="293" y="147"/>
                </a:moveTo>
                <a:cubicBezTo>
                  <a:pt x="293" y="227"/>
                  <a:pt x="184" y="405"/>
                  <a:pt x="147" y="405"/>
                </a:cubicBezTo>
                <a:cubicBezTo>
                  <a:pt x="110" y="405"/>
                  <a:pt x="0" y="227"/>
                  <a:pt x="0" y="147"/>
                </a:cubicBezTo>
                <a:cubicBezTo>
                  <a:pt x="0" y="66"/>
                  <a:pt x="66" y="0"/>
                  <a:pt x="147" y="0"/>
                </a:cubicBezTo>
                <a:cubicBezTo>
                  <a:pt x="228" y="0"/>
                  <a:pt x="293" y="66"/>
                  <a:pt x="293" y="147"/>
                </a:cubicBezTo>
                <a:close/>
              </a:path>
            </a:pathLst>
          </a:custGeom>
          <a:solidFill>
            <a:schemeClr val="accent4">
              <a:lumMod val="75000"/>
            </a:schemeClr>
          </a:solidFill>
          <a:ln>
            <a:noFill/>
          </a:ln>
        </p:spPr>
        <p:txBody>
          <a:bodyPr spcFirstLastPara="1" wrap="square" lIns="91433" tIns="45700" rIns="91433" bIns="45700" anchor="t" anchorCtr="0">
            <a:noAutofit/>
          </a:bodyPr>
          <a:lstStyle/>
          <a:p>
            <a:endParaRPr sz="1867" dirty="0">
              <a:solidFill>
                <a:schemeClr val="dk1"/>
              </a:solidFill>
              <a:latin typeface="Calibri"/>
              <a:ea typeface="Calibri"/>
              <a:cs typeface="Calibri"/>
              <a:sym typeface="Calibri"/>
            </a:endParaRPr>
          </a:p>
        </p:txBody>
      </p:sp>
      <p:grpSp>
        <p:nvGrpSpPr>
          <p:cNvPr id="17" name="Google Shape;400;p20">
            <a:extLst>
              <a:ext uri="{FF2B5EF4-FFF2-40B4-BE49-F238E27FC236}">
                <a16:creationId xmlns:a16="http://schemas.microsoft.com/office/drawing/2014/main" id="{82F8D80C-1D98-B952-BACA-A9B8314F8D09}"/>
              </a:ext>
            </a:extLst>
          </p:cNvPr>
          <p:cNvGrpSpPr/>
          <p:nvPr/>
        </p:nvGrpSpPr>
        <p:grpSpPr>
          <a:xfrm rot="10592543">
            <a:off x="3513471" y="4827251"/>
            <a:ext cx="629543" cy="869369"/>
            <a:chOff x="5258639" y="2360214"/>
            <a:chExt cx="629543" cy="869369"/>
          </a:xfrm>
          <a:solidFill>
            <a:srgbClr val="00B0F0"/>
          </a:solidFill>
        </p:grpSpPr>
        <p:sp>
          <p:nvSpPr>
            <p:cNvPr id="18" name="Google Shape;401;p20">
              <a:extLst>
                <a:ext uri="{FF2B5EF4-FFF2-40B4-BE49-F238E27FC236}">
                  <a16:creationId xmlns:a16="http://schemas.microsoft.com/office/drawing/2014/main" id="{CD21F652-E9F3-770D-A516-2EA0E665644B}"/>
                </a:ext>
              </a:extLst>
            </p:cNvPr>
            <p:cNvSpPr/>
            <p:nvPr/>
          </p:nvSpPr>
          <p:spPr>
            <a:xfrm>
              <a:off x="5258639" y="2360214"/>
              <a:ext cx="629543" cy="869369"/>
            </a:xfrm>
            <a:custGeom>
              <a:avLst/>
              <a:gdLst/>
              <a:ahLst/>
              <a:cxnLst/>
              <a:rect l="l" t="t" r="r" b="b"/>
              <a:pathLst>
                <a:path w="293" h="405" extrusionOk="0">
                  <a:moveTo>
                    <a:pt x="293" y="147"/>
                  </a:moveTo>
                  <a:cubicBezTo>
                    <a:pt x="293" y="227"/>
                    <a:pt x="184" y="405"/>
                    <a:pt x="147" y="405"/>
                  </a:cubicBezTo>
                  <a:cubicBezTo>
                    <a:pt x="110" y="405"/>
                    <a:pt x="0" y="227"/>
                    <a:pt x="0" y="147"/>
                  </a:cubicBezTo>
                  <a:cubicBezTo>
                    <a:pt x="0" y="66"/>
                    <a:pt x="66" y="0"/>
                    <a:pt x="147" y="0"/>
                  </a:cubicBezTo>
                  <a:cubicBezTo>
                    <a:pt x="228" y="0"/>
                    <a:pt x="293" y="66"/>
                    <a:pt x="293" y="147"/>
                  </a:cubicBezTo>
                  <a:close/>
                </a:path>
              </a:pathLst>
            </a:custGeom>
            <a:grpFill/>
            <a:ln>
              <a:noFill/>
            </a:ln>
          </p:spPr>
          <p:txBody>
            <a:bodyPr spcFirstLastPara="1" wrap="square" lIns="91433" tIns="45700" rIns="91433" bIns="45700" anchor="t" anchorCtr="0">
              <a:noAutofit/>
            </a:bodyPr>
            <a:lstStyle/>
            <a:p>
              <a:endParaRPr sz="1867" dirty="0">
                <a:solidFill>
                  <a:schemeClr val="dk1"/>
                </a:solidFill>
                <a:latin typeface="Calibri"/>
                <a:ea typeface="Calibri"/>
                <a:cs typeface="Calibri"/>
                <a:sym typeface="Calibri"/>
              </a:endParaRPr>
            </a:p>
          </p:txBody>
        </p:sp>
        <p:sp>
          <p:nvSpPr>
            <p:cNvPr id="19" name="Google Shape;402;p20">
              <a:extLst>
                <a:ext uri="{FF2B5EF4-FFF2-40B4-BE49-F238E27FC236}">
                  <a16:creationId xmlns:a16="http://schemas.microsoft.com/office/drawing/2014/main" id="{3356DCD1-6025-92E5-EC71-62B61213F174}"/>
                </a:ext>
              </a:extLst>
            </p:cNvPr>
            <p:cNvSpPr/>
            <p:nvPr/>
          </p:nvSpPr>
          <p:spPr>
            <a:xfrm>
              <a:off x="5312237" y="2423091"/>
              <a:ext cx="524165" cy="523257"/>
            </a:xfrm>
            <a:prstGeom prst="ellipse">
              <a:avLst/>
            </a:prstGeom>
            <a:grpFill/>
            <a:ln>
              <a:noFill/>
            </a:ln>
          </p:spPr>
          <p:txBody>
            <a:bodyPr spcFirstLastPara="1" wrap="square" lIns="91433" tIns="45700" rIns="91433" bIns="45700" anchor="t" anchorCtr="0">
              <a:noAutofit/>
            </a:bodyPr>
            <a:lstStyle/>
            <a:p>
              <a:endParaRPr sz="1867">
                <a:solidFill>
                  <a:schemeClr val="dk1"/>
                </a:solidFill>
                <a:latin typeface="Calibri"/>
                <a:ea typeface="Calibri"/>
                <a:cs typeface="Calibri"/>
                <a:sym typeface="Calibri"/>
              </a:endParaRPr>
            </a:p>
          </p:txBody>
        </p:sp>
      </p:grpSp>
      <p:sp>
        <p:nvSpPr>
          <p:cNvPr id="20" name="Google Shape;408;p20">
            <a:extLst>
              <a:ext uri="{FF2B5EF4-FFF2-40B4-BE49-F238E27FC236}">
                <a16:creationId xmlns:a16="http://schemas.microsoft.com/office/drawing/2014/main" id="{57AFE976-147D-F3D6-A722-A2FF9910CBB2}"/>
              </a:ext>
            </a:extLst>
          </p:cNvPr>
          <p:cNvSpPr/>
          <p:nvPr/>
        </p:nvSpPr>
        <p:spPr>
          <a:xfrm>
            <a:off x="3828242" y="5835423"/>
            <a:ext cx="2597576" cy="476477"/>
          </a:xfrm>
          <a:prstGeom prst="rect">
            <a:avLst/>
          </a:prstGeom>
          <a:noFill/>
          <a:ln>
            <a:noFill/>
          </a:ln>
        </p:spPr>
        <p:txBody>
          <a:bodyPr spcFirstLastPara="1" wrap="square" lIns="91433" tIns="45700" rIns="91433" bIns="45700" anchor="t" anchorCtr="0">
            <a:noAutofit/>
          </a:bodyPr>
          <a:lstStyle/>
          <a:p>
            <a:pPr>
              <a:lnSpc>
                <a:spcPct val="110000"/>
              </a:lnSpc>
            </a:pPr>
            <a:r>
              <a:rPr lang="en-GB" sz="2000" b="1" dirty="0">
                <a:solidFill>
                  <a:srgbClr val="00B0F0"/>
                </a:solidFill>
                <a:latin typeface="Noto Sans"/>
                <a:ea typeface="Noto Sans"/>
                <a:cs typeface="Noto Sans"/>
                <a:sym typeface="Noto Sans"/>
              </a:rPr>
              <a:t>Partnership Working</a:t>
            </a:r>
          </a:p>
        </p:txBody>
      </p:sp>
      <p:pic>
        <p:nvPicPr>
          <p:cNvPr id="3" name="Picture 2">
            <a:extLst>
              <a:ext uri="{FF2B5EF4-FFF2-40B4-BE49-F238E27FC236}">
                <a16:creationId xmlns:a16="http://schemas.microsoft.com/office/drawing/2014/main" id="{1B2979FF-F061-0C60-7C92-3E2F75D1ACCF}"/>
              </a:ext>
            </a:extLst>
          </p:cNvPr>
          <p:cNvPicPr>
            <a:picLocks noChangeAspect="1"/>
          </p:cNvPicPr>
          <p:nvPr/>
        </p:nvPicPr>
        <p:blipFill>
          <a:blip r:embed="rId5"/>
          <a:stretch>
            <a:fillRect/>
          </a:stretch>
        </p:blipFill>
        <p:spPr>
          <a:xfrm>
            <a:off x="10501885" y="3429000"/>
            <a:ext cx="1690115" cy="3399490"/>
          </a:xfrm>
          <a:prstGeom prst="rect">
            <a:avLst/>
          </a:prstGeom>
        </p:spPr>
      </p:pic>
      <p:pic>
        <p:nvPicPr>
          <p:cNvPr id="6" name="Picture 5">
            <a:extLst>
              <a:ext uri="{FF2B5EF4-FFF2-40B4-BE49-F238E27FC236}">
                <a16:creationId xmlns:a16="http://schemas.microsoft.com/office/drawing/2014/main" id="{95EEAC7D-782F-42F7-AC95-9D89FB0289EE}"/>
              </a:ext>
            </a:extLst>
          </p:cNvPr>
          <p:cNvPicPr>
            <a:picLocks noChangeAspect="1"/>
          </p:cNvPicPr>
          <p:nvPr/>
        </p:nvPicPr>
        <p:blipFill>
          <a:blip r:embed="rId6"/>
          <a:stretch>
            <a:fillRect/>
          </a:stretch>
        </p:blipFill>
        <p:spPr>
          <a:xfrm>
            <a:off x="8726910" y="4350005"/>
            <a:ext cx="512368" cy="373206"/>
          </a:xfrm>
          <a:prstGeom prst="rect">
            <a:avLst/>
          </a:prstGeom>
        </p:spPr>
      </p:pic>
      <p:pic>
        <p:nvPicPr>
          <p:cNvPr id="15" name="Picture 14">
            <a:extLst>
              <a:ext uri="{FF2B5EF4-FFF2-40B4-BE49-F238E27FC236}">
                <a16:creationId xmlns:a16="http://schemas.microsoft.com/office/drawing/2014/main" id="{E819CB40-93A0-35D9-7836-63B00BD11141}"/>
              </a:ext>
            </a:extLst>
          </p:cNvPr>
          <p:cNvPicPr>
            <a:picLocks noChangeAspect="1"/>
          </p:cNvPicPr>
          <p:nvPr/>
        </p:nvPicPr>
        <p:blipFill>
          <a:blip r:embed="rId7"/>
          <a:stretch>
            <a:fillRect/>
          </a:stretch>
        </p:blipFill>
        <p:spPr>
          <a:xfrm>
            <a:off x="2849230" y="5425439"/>
            <a:ext cx="604213" cy="378463"/>
          </a:xfrm>
          <a:prstGeom prst="rect">
            <a:avLst/>
          </a:prstGeom>
        </p:spPr>
      </p:pic>
      <p:pic>
        <p:nvPicPr>
          <p:cNvPr id="21" name="Picture 20">
            <a:extLst>
              <a:ext uri="{FF2B5EF4-FFF2-40B4-BE49-F238E27FC236}">
                <a16:creationId xmlns:a16="http://schemas.microsoft.com/office/drawing/2014/main" id="{7A903E3E-058D-7FD2-5BEC-FE194718AC64}"/>
              </a:ext>
            </a:extLst>
          </p:cNvPr>
          <p:cNvPicPr>
            <a:picLocks noChangeAspect="1"/>
          </p:cNvPicPr>
          <p:nvPr/>
        </p:nvPicPr>
        <p:blipFill>
          <a:blip r:embed="rId8"/>
          <a:stretch>
            <a:fillRect/>
          </a:stretch>
        </p:blipFill>
        <p:spPr>
          <a:xfrm>
            <a:off x="4767973" y="3959325"/>
            <a:ext cx="593255" cy="390680"/>
          </a:xfrm>
          <a:prstGeom prst="rect">
            <a:avLst/>
          </a:prstGeom>
        </p:spPr>
      </p:pic>
      <p:pic>
        <p:nvPicPr>
          <p:cNvPr id="23" name="Picture 22">
            <a:extLst>
              <a:ext uri="{FF2B5EF4-FFF2-40B4-BE49-F238E27FC236}">
                <a16:creationId xmlns:a16="http://schemas.microsoft.com/office/drawing/2014/main" id="{445E4878-69A8-A276-7358-F45E001599D1}"/>
              </a:ext>
            </a:extLst>
          </p:cNvPr>
          <p:cNvPicPr>
            <a:picLocks noChangeAspect="1"/>
          </p:cNvPicPr>
          <p:nvPr/>
        </p:nvPicPr>
        <p:blipFill>
          <a:blip r:embed="rId9"/>
          <a:stretch>
            <a:fillRect/>
          </a:stretch>
        </p:blipFill>
        <p:spPr>
          <a:xfrm>
            <a:off x="1324602" y="4132073"/>
            <a:ext cx="573837" cy="358648"/>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3B68465A8DC2C45A45E3547989F7C06" ma:contentTypeVersion="20" ma:contentTypeDescription="Create a new document." ma:contentTypeScope="" ma:versionID="3cce8a893c4f7b802d7a9d4a75514344">
  <xsd:schema xmlns:xsd="http://www.w3.org/2001/XMLSchema" xmlns:xs="http://www.w3.org/2001/XMLSchema" xmlns:p="http://schemas.microsoft.com/office/2006/metadata/properties" xmlns:ns1="http://schemas.microsoft.com/sharepoint/v3" xmlns:ns3="df341070-f7d8-42e4-b191-c9e66216a34f" xmlns:ns4="2e96d079-ed62-4082-9c0d-b7af499e6502" targetNamespace="http://schemas.microsoft.com/office/2006/metadata/properties" ma:root="true" ma:fieldsID="ddcccf1adda62f658315680a36012139" ns1:_="" ns3:_="" ns4:_="">
    <xsd:import namespace="http://schemas.microsoft.com/sharepoint/v3"/>
    <xsd:import namespace="df341070-f7d8-42e4-b191-c9e66216a34f"/>
    <xsd:import namespace="2e96d079-ed62-4082-9c0d-b7af499e6502"/>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GenerationTime" minOccurs="0"/>
                <xsd:element ref="ns4:MediaServiceEventHashCode" minOccurs="0"/>
                <xsd:element ref="ns4:MediaServiceDateTaken" minOccurs="0"/>
                <xsd:element ref="ns4:MediaServiceLocation" minOccurs="0"/>
                <xsd:element ref="ns4:MediaServiceAutoKeyPoints" minOccurs="0"/>
                <xsd:element ref="ns4:MediaServiceKeyPoints" minOccurs="0"/>
                <xsd:element ref="ns4:MediaLengthInSeconds" minOccurs="0"/>
                <xsd:element ref="ns1:_ip_UnifiedCompliancePolicyProperties" minOccurs="0"/>
                <xsd:element ref="ns1:_ip_UnifiedCompliancePolicyUIAction" minOccurs="0"/>
                <xsd:element ref="ns4:MediaServiceOCR" minOccurs="0"/>
                <xsd:element ref="ns4:_activity" minOccurs="0"/>
                <xsd:element ref="ns4:MediaServiceObjectDetectorVersion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1" nillable="true" ma:displayName="Unified Compliance Policy Properties" ma:hidden="true" ma:internalName="_ip_UnifiedCompliancePolicyProperties">
      <xsd:simpleType>
        <xsd:restriction base="dms:Note"/>
      </xsd:simpleType>
    </xsd:element>
    <xsd:element name="_ip_UnifiedCompliancePolicyUIAction" ma:index="2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f341070-f7d8-42e4-b191-c9e66216a34f"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e96d079-ed62-4082-9c0d-b7af499e6502"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OCR" ma:index="23" nillable="true" ma:displayName="Extracted Text" ma:internalName="MediaServiceOCR" ma:readOnly="true">
      <xsd:simpleType>
        <xsd:restriction base="dms:Note">
          <xsd:maxLength value="255"/>
        </xsd:restriction>
      </xsd:simpleType>
    </xsd:element>
    <xsd:element name="_activity" ma:index="24" nillable="true" ma:displayName="_activity" ma:hidden="true" ma:internalName="_activity">
      <xsd:simpleType>
        <xsd:restriction base="dms:Note"/>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ystemTags" ma:index="26" nillable="true" ma:displayName="MediaServiceSystemTags" ma:hidden="true" ma:internalName="MediaServiceSystemTags" ma:readOnly="true">
      <xsd:simpleType>
        <xsd:restriction base="dms:Note"/>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activity xmlns="2e96d079-ed62-4082-9c0d-b7af499e6502"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A7CF922D-4F5F-4DD9-9629-5646BCC53071}">
  <ds:schemaRefs>
    <ds:schemaRef ds:uri="http://schemas.microsoft.com/sharepoint/v3/contenttype/forms"/>
  </ds:schemaRefs>
</ds:datastoreItem>
</file>

<file path=customXml/itemProps2.xml><?xml version="1.0" encoding="utf-8"?>
<ds:datastoreItem xmlns:ds="http://schemas.openxmlformats.org/officeDocument/2006/customXml" ds:itemID="{56FE903C-C0F8-4F8B-B93F-6E61B5AB9BF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df341070-f7d8-42e4-b191-c9e66216a34f"/>
    <ds:schemaRef ds:uri="2e96d079-ed62-4082-9c0d-b7af499e650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AC931D5-6790-4670-A152-29F4C1D25B67}">
  <ds:schemaRefs>
    <ds:schemaRef ds:uri="http://schemas.microsoft.com/office/2006/documentManagement/types"/>
    <ds:schemaRef ds:uri="http://schemas.microsoft.com/sharepoint/v3"/>
    <ds:schemaRef ds:uri="http://schemas.openxmlformats.org/package/2006/metadata/core-properties"/>
    <ds:schemaRef ds:uri="df341070-f7d8-42e4-b191-c9e66216a34f"/>
    <ds:schemaRef ds:uri="http://purl.org/dc/dcmitype/"/>
    <ds:schemaRef ds:uri="http://schemas.microsoft.com/office/2006/metadata/properties"/>
    <ds:schemaRef ds:uri="http://www.w3.org/XML/1998/namespace"/>
    <ds:schemaRef ds:uri="http://purl.org/dc/terms/"/>
    <ds:schemaRef ds:uri="http://schemas.microsoft.com/office/infopath/2007/PartnerControls"/>
    <ds:schemaRef ds:uri="2e96d079-ed62-4082-9c0d-b7af499e6502"/>
    <ds:schemaRef ds:uri="http://purl.org/dc/elements/1.1/"/>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8841</TotalTime>
  <Words>561</Words>
  <Application>Microsoft Office PowerPoint</Application>
  <PresentationFormat>Widescreen</PresentationFormat>
  <Paragraphs>49</Paragraphs>
  <Slides>3</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vt:i4>
      </vt:variant>
    </vt:vector>
  </HeadingPairs>
  <TitlesOfParts>
    <vt:vector size="11" baseType="lpstr">
      <vt:lpstr>Arial</vt:lpstr>
      <vt:lpstr>Calibri</vt:lpstr>
      <vt:lpstr>Calibri Light</vt:lpstr>
      <vt:lpstr>Noto Sans</vt:lpstr>
      <vt:lpstr>Poppins</vt:lpstr>
      <vt:lpstr>Roboto</vt:lpstr>
      <vt:lpstr>Segoe UI Black</vt:lpstr>
      <vt:lpstr>Office Theme</vt:lpstr>
      <vt:lpstr>PowerPoint Presentation</vt:lpstr>
      <vt:lpstr>PowerPoint Presentation</vt:lpstr>
      <vt:lpstr>Transformation Priorities 25/26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BARFOOT, Gemma (LEICESTERSHIRE PARTNERSHIP NHS TRUST)</dc:creator>
  <cp:lastModifiedBy>KIRK, Alison (LEICESTERSHIRE PARTNERSHIP NHS TRUST)</cp:lastModifiedBy>
  <cp:revision>31</cp:revision>
  <dcterms:created xsi:type="dcterms:W3CDTF">2024-05-24T15:28:40Z</dcterms:created>
  <dcterms:modified xsi:type="dcterms:W3CDTF">2025-12-29T14:58:44Z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0x010100B3B68465A8DC2C45A45E3547989F7C06</vt:lpwstr>
  </property>
</Properties>
</file>