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60" d="100"/>
          <a:sy n="60" d="100"/>
        </p:scale>
        <p:origin x="183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6236-3322-4859-8E3F-35F772B60643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F0038-CD25-4ACA-B9F4-2159059B7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285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6236-3322-4859-8E3F-35F772B60643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F0038-CD25-4ACA-B9F4-2159059B7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942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6236-3322-4859-8E3F-35F772B60643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F0038-CD25-4ACA-B9F4-2159059B7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76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6236-3322-4859-8E3F-35F772B60643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F0038-CD25-4ACA-B9F4-2159059B7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400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6236-3322-4859-8E3F-35F772B60643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F0038-CD25-4ACA-B9F4-2159059B7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00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6236-3322-4859-8E3F-35F772B60643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F0038-CD25-4ACA-B9F4-2159059B7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15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6236-3322-4859-8E3F-35F772B60643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F0038-CD25-4ACA-B9F4-2159059B7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228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6236-3322-4859-8E3F-35F772B60643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F0038-CD25-4ACA-B9F4-2159059B7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848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6236-3322-4859-8E3F-35F772B60643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F0038-CD25-4ACA-B9F4-2159059B7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65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6236-3322-4859-8E3F-35F772B60643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F0038-CD25-4ACA-B9F4-2159059B7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0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6236-3322-4859-8E3F-35F772B60643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F0038-CD25-4ACA-B9F4-2159059B7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673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36236-3322-4859-8E3F-35F772B60643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F0038-CD25-4ACA-B9F4-2159059B76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245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llrldadmissionavoidancetool.leicestershire.nhs.uk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BE5982A-702B-4D52-83AD-42749BA882CB}"/>
              </a:ext>
            </a:extLst>
          </p:cNvPr>
          <p:cNvSpPr txBox="1"/>
          <p:nvPr/>
        </p:nvSpPr>
        <p:spPr>
          <a:xfrm>
            <a:off x="243910" y="174534"/>
            <a:ext cx="6336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LLR LDA Dynamic Support Pathway (DSP) Referral Process </a:t>
            </a:r>
          </a:p>
          <a:p>
            <a:pPr algn="ctr"/>
            <a:r>
              <a:rPr lang="en-GB" sz="1200" dirty="0"/>
              <a:t>A clear and consistent approach to the prevention of crisis across all agencies within the LLR system</a:t>
            </a:r>
            <a:endParaRPr lang="en-GB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87AE35-BD67-4E05-B0FF-42109C83A688}"/>
              </a:ext>
            </a:extLst>
          </p:cNvPr>
          <p:cNvSpPr txBox="1"/>
          <p:nvPr/>
        </p:nvSpPr>
        <p:spPr>
          <a:xfrm>
            <a:off x="4339154" y="1108788"/>
            <a:ext cx="2395601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Need for a multiagency approach is identified by any individual in contact with person (Health, Social Care, placement provider,</a:t>
            </a:r>
            <a:r>
              <a:rPr lang="en-GB" sz="1000" dirty="0">
                <a:solidFill>
                  <a:srgbClr val="FF0000"/>
                </a:solidFill>
              </a:rPr>
              <a:t> </a:t>
            </a:r>
            <a:r>
              <a:rPr lang="en-GB" sz="1000" dirty="0"/>
              <a:t>family, education).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C89468-3EE1-46D4-9591-0DCEAFD9FC51}"/>
              </a:ext>
            </a:extLst>
          </p:cNvPr>
          <p:cNvSpPr txBox="1"/>
          <p:nvPr/>
        </p:nvSpPr>
        <p:spPr>
          <a:xfrm>
            <a:off x="180112" y="1066959"/>
            <a:ext cx="3917365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/>
              <a:t>Deterioration in wellbeing of individual identified where there is a </a:t>
            </a:r>
            <a:r>
              <a:rPr lang="en-GB" sz="1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significant concern 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around a</a:t>
            </a:r>
            <a:r>
              <a:rPr lang="en-GB" sz="1000" dirty="0"/>
              <a:t>ny reason health or social care, family dynamics, carer breakdown, placement breakdown, increased anxiety, aggression, property damage, self-harm.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ED77EE7-B930-4219-BE37-9B6A68218BD4}"/>
              </a:ext>
            </a:extLst>
          </p:cNvPr>
          <p:cNvCxnSpPr>
            <a:cxnSpLocks/>
          </p:cNvCxnSpPr>
          <p:nvPr/>
        </p:nvCxnSpPr>
        <p:spPr>
          <a:xfrm flipH="1">
            <a:off x="2171909" y="1785476"/>
            <a:ext cx="1" cy="20281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9094904-22B4-4A57-9BE1-F6401DC5D641}"/>
              </a:ext>
            </a:extLst>
          </p:cNvPr>
          <p:cNvCxnSpPr>
            <a:cxnSpLocks/>
          </p:cNvCxnSpPr>
          <p:nvPr/>
        </p:nvCxnSpPr>
        <p:spPr>
          <a:xfrm flipH="1">
            <a:off x="4121337" y="1461378"/>
            <a:ext cx="21242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DC10FE40-5D87-420A-AFF9-562435A08155}"/>
              </a:ext>
            </a:extLst>
          </p:cNvPr>
          <p:cNvSpPr txBox="1"/>
          <p:nvPr/>
        </p:nvSpPr>
        <p:spPr>
          <a:xfrm>
            <a:off x="196663" y="1982352"/>
            <a:ext cx="3907708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Referrer who identifies deterioration of the individual (CYP or adult) completes online </a:t>
            </a:r>
            <a:r>
              <a:rPr lang="en-GB" sz="1000" b="1" dirty="0"/>
              <a:t>DSP referral form</a:t>
            </a:r>
            <a:r>
              <a:rPr lang="en-GB" sz="1000" dirty="0"/>
              <a:t> </a:t>
            </a:r>
          </a:p>
          <a:p>
            <a:pPr algn="ctr"/>
            <a:r>
              <a:rPr lang="en-GB" sz="1000" dirty="0">
                <a:hlinkClick r:id="rId2"/>
              </a:rPr>
              <a:t>https://llrldadmissionavoidancetool.leicestershire.nhs.uk</a:t>
            </a:r>
            <a:endParaRPr lang="en-GB" sz="1000" dirty="0"/>
          </a:p>
          <a:p>
            <a:pPr algn="ctr"/>
            <a:endParaRPr lang="en-GB" sz="6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7EE8AEC-53F9-4FB1-9B72-CB28F81D4F18}"/>
              </a:ext>
            </a:extLst>
          </p:cNvPr>
          <p:cNvSpPr txBox="1"/>
          <p:nvPr/>
        </p:nvSpPr>
        <p:spPr>
          <a:xfrm>
            <a:off x="4354214" y="6122508"/>
            <a:ext cx="2388973" cy="86177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Support with organising MAM could be due to a lack of agencies involved/ engaged; </a:t>
            </a:r>
            <a:r>
              <a:rPr lang="en-GB" sz="1000" dirty="0">
                <a:latin typeface="Calibri" panose="020F0502020204030204" pitchFamily="34" charset="0"/>
              </a:rPr>
              <a:t>e</a:t>
            </a:r>
            <a:r>
              <a:rPr lang="en-GB" sz="1000" i="0" u="none" strike="noStrike" baseline="0" dirty="0">
                <a:latin typeface="Calibri" panose="020F0502020204030204" pitchFamily="34" charset="0"/>
              </a:rPr>
              <a:t>xisting processes are not effectively managing the risks requiring escalation.</a:t>
            </a:r>
            <a:endParaRPr lang="en-GB" sz="1000" dirty="0"/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A4688461-8A7C-46D0-9484-F82638787942}"/>
              </a:ext>
            </a:extLst>
          </p:cNvPr>
          <p:cNvCxnSpPr>
            <a:cxnSpLocks/>
          </p:cNvCxnSpPr>
          <p:nvPr/>
        </p:nvCxnSpPr>
        <p:spPr>
          <a:xfrm flipH="1">
            <a:off x="4094992" y="3544907"/>
            <a:ext cx="21242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EB05202C-1E3C-4848-99C0-FB18C80C64A7}"/>
              </a:ext>
            </a:extLst>
          </p:cNvPr>
          <p:cNvSpPr txBox="1"/>
          <p:nvPr/>
        </p:nvSpPr>
        <p:spPr>
          <a:xfrm>
            <a:off x="2365437" y="4036076"/>
            <a:ext cx="1716254" cy="861774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C000"/>
                </a:solidFill>
              </a:rPr>
              <a:t>Amber</a:t>
            </a:r>
            <a:r>
              <a:rPr lang="en-GB" sz="1000" dirty="0"/>
              <a:t> and </a:t>
            </a:r>
            <a:r>
              <a:rPr lang="en-GB" sz="1000" dirty="0">
                <a:solidFill>
                  <a:srgbClr val="00B050"/>
                </a:solidFill>
              </a:rPr>
              <a:t>Green</a:t>
            </a:r>
            <a:r>
              <a:rPr lang="en-GB" sz="1000" dirty="0"/>
              <a:t> referrals will generate an automatic addition of this individual to the </a:t>
            </a:r>
            <a:r>
              <a:rPr lang="en-GB" sz="1000" b="1" dirty="0"/>
              <a:t>Dynamic Support Register (DSR).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45AC4E9B-EB25-495E-B34F-3C657C19DA3B}"/>
              </a:ext>
            </a:extLst>
          </p:cNvPr>
          <p:cNvCxnSpPr>
            <a:cxnSpLocks/>
          </p:cNvCxnSpPr>
          <p:nvPr/>
        </p:nvCxnSpPr>
        <p:spPr>
          <a:xfrm flipH="1">
            <a:off x="2171908" y="2633450"/>
            <a:ext cx="1" cy="20281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11CAE788-036F-4E9B-8E0E-5E12D3C8C554}"/>
              </a:ext>
            </a:extLst>
          </p:cNvPr>
          <p:cNvSpPr txBox="1"/>
          <p:nvPr/>
        </p:nvSpPr>
        <p:spPr>
          <a:xfrm>
            <a:off x="4354214" y="7106238"/>
            <a:ext cx="2363574" cy="101566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*DSR admin lead</a:t>
            </a:r>
            <a:r>
              <a:rPr lang="en-GB" sz="1000" b="1" dirty="0"/>
              <a:t> </a:t>
            </a:r>
            <a:r>
              <a:rPr lang="en-GB" sz="1000" dirty="0"/>
              <a:t>will attach the DSP referral form / MAM request to invitation to ensure all attendees are aware of the reason for the referral, rationale for the meeting and brief history of the individual.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50169D0-2808-42E7-8BAA-10C00B944B57}"/>
              </a:ext>
            </a:extLst>
          </p:cNvPr>
          <p:cNvSpPr txBox="1"/>
          <p:nvPr/>
        </p:nvSpPr>
        <p:spPr>
          <a:xfrm>
            <a:off x="2365438" y="7057857"/>
            <a:ext cx="1729554" cy="1169551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The completed referral form will automatically transfer to the appropriate DSR admin lead who </a:t>
            </a:r>
            <a:r>
              <a:rPr lang="en-GB" sz="1000" u="sng" dirty="0"/>
              <a:t>where indicated</a:t>
            </a:r>
            <a:r>
              <a:rPr lang="en-GB" sz="1000" dirty="0"/>
              <a:t>* will liaise with the referrer and arrange the Multi-Agency Meeting (MAM)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58C9F4DF-371B-4626-81A7-6484C6BF63BF}"/>
              </a:ext>
            </a:extLst>
          </p:cNvPr>
          <p:cNvCxnSpPr>
            <a:cxnSpLocks/>
          </p:cNvCxnSpPr>
          <p:nvPr/>
        </p:nvCxnSpPr>
        <p:spPr>
          <a:xfrm flipH="1">
            <a:off x="3177563" y="3816984"/>
            <a:ext cx="1" cy="20281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5255FF02-3C20-4A22-BE62-F475E2325A9C}"/>
              </a:ext>
            </a:extLst>
          </p:cNvPr>
          <p:cNvCxnSpPr>
            <a:cxnSpLocks/>
          </p:cNvCxnSpPr>
          <p:nvPr/>
        </p:nvCxnSpPr>
        <p:spPr>
          <a:xfrm flipH="1">
            <a:off x="4120392" y="7517476"/>
            <a:ext cx="21242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8EAB490A-BCE5-45F8-9426-6FCC6C72F8BC}"/>
              </a:ext>
            </a:extLst>
          </p:cNvPr>
          <p:cNvCxnSpPr>
            <a:cxnSpLocks/>
          </p:cNvCxnSpPr>
          <p:nvPr/>
        </p:nvCxnSpPr>
        <p:spPr>
          <a:xfrm>
            <a:off x="3205229" y="8241817"/>
            <a:ext cx="0" cy="30218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C0DA28B1-8971-4F22-B266-FFCFC01FCD6F}"/>
              </a:ext>
            </a:extLst>
          </p:cNvPr>
          <p:cNvSpPr txBox="1"/>
          <p:nvPr/>
        </p:nvSpPr>
        <p:spPr>
          <a:xfrm>
            <a:off x="180112" y="2841813"/>
            <a:ext cx="3933930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Is person at risk of hospital admission within 24 – 48 hours?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F685EA8-58AD-4CA5-8D29-3DCBF5C2140B}"/>
              </a:ext>
            </a:extLst>
          </p:cNvPr>
          <p:cNvSpPr txBox="1"/>
          <p:nvPr/>
        </p:nvSpPr>
        <p:spPr>
          <a:xfrm>
            <a:off x="4329668" y="3701998"/>
            <a:ext cx="2400989" cy="707886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Inpatient discharges to be reviewed following 2 weeks post discharge and either removed from DSP or RAG increased to amber. 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BBF637D-CED9-4592-B78F-593A319A543B}"/>
              </a:ext>
            </a:extLst>
          </p:cNvPr>
          <p:cNvCxnSpPr>
            <a:cxnSpLocks/>
          </p:cNvCxnSpPr>
          <p:nvPr/>
        </p:nvCxnSpPr>
        <p:spPr>
          <a:xfrm flipH="1">
            <a:off x="4114042" y="6317622"/>
            <a:ext cx="21242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FF441905-1332-4127-8C60-C5D2D20A9126}"/>
              </a:ext>
            </a:extLst>
          </p:cNvPr>
          <p:cNvSpPr txBox="1"/>
          <p:nvPr/>
        </p:nvSpPr>
        <p:spPr>
          <a:xfrm>
            <a:off x="4354899" y="5305319"/>
            <a:ext cx="2388973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Where existing processes are effective/ already established MAM to be organised by referrer &amp; MAM notes template to be used.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37E89C2-0886-42F0-83B6-9DF724255865}"/>
              </a:ext>
            </a:extLst>
          </p:cNvPr>
          <p:cNvSpPr txBox="1"/>
          <p:nvPr/>
        </p:nvSpPr>
        <p:spPr>
          <a:xfrm>
            <a:off x="2365437" y="5132039"/>
            <a:ext cx="1729555" cy="1631216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Referrer to identify on referral form if MAM is to be organised by the DSR admin lead and provide details of other professionals / placement providers / family who need to be invited to the MAM. </a:t>
            </a:r>
          </a:p>
          <a:p>
            <a:pPr algn="ctr"/>
            <a:r>
              <a:rPr lang="en-GB" sz="1000" dirty="0"/>
              <a:t>Level of risk and urgency must be identified</a:t>
            </a:r>
            <a:r>
              <a:rPr lang="en-GB" sz="600" dirty="0"/>
              <a:t>.</a:t>
            </a:r>
            <a:endParaRPr lang="en-GB" sz="1000" dirty="0"/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DE983EA-59F9-4AED-A763-396C0AB896B7}"/>
              </a:ext>
            </a:extLst>
          </p:cNvPr>
          <p:cNvCxnSpPr>
            <a:cxnSpLocks/>
          </p:cNvCxnSpPr>
          <p:nvPr/>
        </p:nvCxnSpPr>
        <p:spPr>
          <a:xfrm flipH="1">
            <a:off x="4104371" y="5635564"/>
            <a:ext cx="21242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C2E1F1D2-7A95-420E-9DB4-10A68E03C488}"/>
              </a:ext>
            </a:extLst>
          </p:cNvPr>
          <p:cNvSpPr txBox="1"/>
          <p:nvPr/>
        </p:nvSpPr>
        <p:spPr>
          <a:xfrm>
            <a:off x="4332820" y="2079342"/>
            <a:ext cx="2414173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  Individual meets the referral and RAG rating criteria for DSP. 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469D9E5-A701-4649-89B6-CBE9F8C41DA9}"/>
              </a:ext>
            </a:extLst>
          </p:cNvPr>
          <p:cNvSpPr txBox="1"/>
          <p:nvPr/>
        </p:nvSpPr>
        <p:spPr>
          <a:xfrm>
            <a:off x="4342197" y="8206351"/>
            <a:ext cx="2372482" cy="56427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Meeting date will be in line with the level of urgency requested by the referrer to the DSP. 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8F55E04-AA74-45CD-B418-E652216CD89D}"/>
              </a:ext>
            </a:extLst>
          </p:cNvPr>
          <p:cNvCxnSpPr>
            <a:cxnSpLocks/>
          </p:cNvCxnSpPr>
          <p:nvPr/>
        </p:nvCxnSpPr>
        <p:spPr>
          <a:xfrm flipH="1">
            <a:off x="4135513" y="2291458"/>
            <a:ext cx="21242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6025DBAF-5717-49AD-A4C1-297A5F4AD771}"/>
              </a:ext>
            </a:extLst>
          </p:cNvPr>
          <p:cNvCxnSpPr>
            <a:cxnSpLocks/>
          </p:cNvCxnSpPr>
          <p:nvPr/>
        </p:nvCxnSpPr>
        <p:spPr>
          <a:xfrm flipH="1">
            <a:off x="3190506" y="4897850"/>
            <a:ext cx="1" cy="21179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8801F755-9D45-4941-9337-010D36384BB3}"/>
              </a:ext>
            </a:extLst>
          </p:cNvPr>
          <p:cNvSpPr txBox="1"/>
          <p:nvPr/>
        </p:nvSpPr>
        <p:spPr>
          <a:xfrm>
            <a:off x="2345095" y="8564427"/>
            <a:ext cx="1768947" cy="861774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MAM organiser</a:t>
            </a:r>
            <a:r>
              <a:rPr lang="en-GB" sz="1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000" dirty="0"/>
              <a:t>will ensure the correct attendees are invited to the meeting &amp; identify who will chair and who will take notes.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18372145-FD00-41AF-B142-50834ED8FB26}"/>
              </a:ext>
            </a:extLst>
          </p:cNvPr>
          <p:cNvCxnSpPr>
            <a:cxnSpLocks/>
            <a:endCxn id="79" idx="0"/>
          </p:cNvCxnSpPr>
          <p:nvPr/>
        </p:nvCxnSpPr>
        <p:spPr>
          <a:xfrm>
            <a:off x="3230215" y="6769043"/>
            <a:ext cx="0" cy="28881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55C9B435-F397-4133-90EA-F395E741678F}"/>
              </a:ext>
            </a:extLst>
          </p:cNvPr>
          <p:cNvCxnSpPr>
            <a:cxnSpLocks/>
          </p:cNvCxnSpPr>
          <p:nvPr/>
        </p:nvCxnSpPr>
        <p:spPr>
          <a:xfrm flipH="1">
            <a:off x="4133092" y="8932682"/>
            <a:ext cx="21242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B437867F-B14B-4E83-92D4-A48203642B4A}"/>
              </a:ext>
            </a:extLst>
          </p:cNvPr>
          <p:cNvSpPr txBox="1"/>
          <p:nvPr/>
        </p:nvSpPr>
        <p:spPr>
          <a:xfrm>
            <a:off x="88329" y="4472986"/>
            <a:ext cx="2166192" cy="86177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</a:rPr>
              <a:t>Red</a:t>
            </a:r>
            <a:r>
              <a:rPr lang="en-GB" sz="1000" dirty="0"/>
              <a:t> referrals will generate an automatic  addition of this individual to the </a:t>
            </a:r>
            <a:r>
              <a:rPr lang="en-GB" sz="1000" b="1" dirty="0"/>
              <a:t>Risk of Admission Register (ROAR) </a:t>
            </a:r>
            <a:r>
              <a:rPr lang="en-GB" sz="1000" dirty="0"/>
              <a:t>and automatically be directed to the Transforming Care Officer</a:t>
            </a:r>
            <a:endParaRPr lang="en-GB" sz="1000" b="1" dirty="0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BF8B667-4ABD-4587-9FFC-64B408456F29}"/>
              </a:ext>
            </a:extLst>
          </p:cNvPr>
          <p:cNvCxnSpPr>
            <a:cxnSpLocks/>
          </p:cNvCxnSpPr>
          <p:nvPr/>
        </p:nvCxnSpPr>
        <p:spPr>
          <a:xfrm flipH="1">
            <a:off x="1035180" y="4271686"/>
            <a:ext cx="1" cy="20281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4360AD8D-06D3-478B-9BC4-24325C5D5AA1}"/>
              </a:ext>
            </a:extLst>
          </p:cNvPr>
          <p:cNvSpPr txBox="1"/>
          <p:nvPr/>
        </p:nvSpPr>
        <p:spPr>
          <a:xfrm>
            <a:off x="67309" y="5554142"/>
            <a:ext cx="2187219" cy="55399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Agree additional interventions, support to remain safely in the community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829D909-8511-462E-80FB-10A731CC0C5B}"/>
              </a:ext>
            </a:extLst>
          </p:cNvPr>
          <p:cNvSpPr txBox="1"/>
          <p:nvPr/>
        </p:nvSpPr>
        <p:spPr>
          <a:xfrm>
            <a:off x="85318" y="6328490"/>
            <a:ext cx="2169216" cy="70788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After 2 weeks </a:t>
            </a:r>
          </a:p>
          <a:p>
            <a:pPr algn="ctr"/>
            <a:r>
              <a:rPr lang="en-GB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the person safely supported in the community and no longer at imm</a:t>
            </a:r>
            <a:r>
              <a:rPr lang="en-GB" sz="1000" dirty="0">
                <a:latin typeface="Calibri" panose="020F0502020204030204" pitchFamily="34" charset="0"/>
                <a:ea typeface="Times New Roman" panose="02020603050405020304" pitchFamily="18" charset="0"/>
              </a:rPr>
              <a:t>inent</a:t>
            </a:r>
            <a:r>
              <a:rPr lang="en-GB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risk of admission?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7F9E03B-D282-45D0-BC4A-99018206C8E2}"/>
              </a:ext>
            </a:extLst>
          </p:cNvPr>
          <p:cNvSpPr txBox="1"/>
          <p:nvPr/>
        </p:nvSpPr>
        <p:spPr>
          <a:xfrm>
            <a:off x="1271839" y="7646093"/>
            <a:ext cx="982695" cy="1015663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0" lvl="1" algn="ctr"/>
            <a:r>
              <a:rPr lang="en-GB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Either RAG amber and add to DSR or rated green &amp; removed from DSP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6F3676F-1AC3-460E-9FA9-9F487947EE5F}"/>
              </a:ext>
            </a:extLst>
          </p:cNvPr>
          <p:cNvSpPr txBox="1"/>
          <p:nvPr/>
        </p:nvSpPr>
        <p:spPr>
          <a:xfrm>
            <a:off x="62536" y="7581652"/>
            <a:ext cx="1072600" cy="116955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effectLst/>
                <a:ea typeface="Times New Roman" panose="02020603050405020304" pitchFamily="18" charset="0"/>
              </a:rPr>
              <a:t>Arrange a follow up CETR (until the person is no longer at risk of admission) or an admission is required</a:t>
            </a:r>
            <a:endParaRPr lang="en-GB" sz="1000" dirty="0"/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65219015-2FB6-4C58-8B31-50AEEED00B5A}"/>
              </a:ext>
            </a:extLst>
          </p:cNvPr>
          <p:cNvCxnSpPr>
            <a:cxnSpLocks/>
          </p:cNvCxnSpPr>
          <p:nvPr/>
        </p:nvCxnSpPr>
        <p:spPr>
          <a:xfrm>
            <a:off x="1051405" y="5334432"/>
            <a:ext cx="0" cy="21298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28B06C79-66AA-4865-8017-54D88A13B495}"/>
              </a:ext>
            </a:extLst>
          </p:cNvPr>
          <p:cNvCxnSpPr>
            <a:cxnSpLocks/>
          </p:cNvCxnSpPr>
          <p:nvPr/>
        </p:nvCxnSpPr>
        <p:spPr>
          <a:xfrm>
            <a:off x="1035180" y="6122508"/>
            <a:ext cx="0" cy="2132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C679925-1B6D-474E-A31C-7B12E9FED31F}"/>
              </a:ext>
            </a:extLst>
          </p:cNvPr>
          <p:cNvGrpSpPr/>
          <p:nvPr/>
        </p:nvGrpSpPr>
        <p:grpSpPr>
          <a:xfrm>
            <a:off x="163030" y="7045200"/>
            <a:ext cx="590336" cy="537680"/>
            <a:chOff x="163030" y="7675063"/>
            <a:chExt cx="590336" cy="537680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35AA65E-4702-4613-8C55-2D3557F3C517}"/>
                </a:ext>
              </a:extLst>
            </p:cNvPr>
            <p:cNvSpPr txBox="1"/>
            <p:nvPr/>
          </p:nvSpPr>
          <p:spPr>
            <a:xfrm>
              <a:off x="163030" y="7799524"/>
              <a:ext cx="590336" cy="246221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dirty="0"/>
                <a:t>No</a:t>
              </a:r>
            </a:p>
          </p:txBody>
        </p: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AB94F8F4-22BD-45A0-A647-55C4EBE375ED}"/>
                </a:ext>
              </a:extLst>
            </p:cNvPr>
            <p:cNvCxnSpPr/>
            <p:nvPr/>
          </p:nvCxnSpPr>
          <p:spPr>
            <a:xfrm>
              <a:off x="448079" y="7675063"/>
              <a:ext cx="0" cy="1690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EDF68CBE-B378-47AD-9CC9-829CAFE3E7EA}"/>
                </a:ext>
              </a:extLst>
            </p:cNvPr>
            <p:cNvCxnSpPr>
              <a:cxnSpLocks/>
            </p:cNvCxnSpPr>
            <p:nvPr/>
          </p:nvCxnSpPr>
          <p:spPr>
            <a:xfrm>
              <a:off x="455113" y="8027682"/>
              <a:ext cx="0" cy="18506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C8288256-2319-416C-B14F-DE623F1E1C89}"/>
              </a:ext>
            </a:extLst>
          </p:cNvPr>
          <p:cNvSpPr txBox="1"/>
          <p:nvPr/>
        </p:nvSpPr>
        <p:spPr>
          <a:xfrm>
            <a:off x="88843" y="3571148"/>
            <a:ext cx="2165678" cy="70788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000" dirty="0"/>
              <a:t>Referrer to select </a:t>
            </a:r>
            <a:r>
              <a:rPr lang="en-GB" sz="1000" b="1" dirty="0"/>
              <a:t>ROAR</a:t>
            </a:r>
            <a:r>
              <a:rPr lang="en-GB" sz="1000" dirty="0"/>
              <a:t> if RAG rating is determined as ‘</a:t>
            </a:r>
            <a:r>
              <a:rPr lang="en-GB" sz="1000" dirty="0">
                <a:solidFill>
                  <a:srgbClr val="FF0000"/>
                </a:solidFill>
              </a:rPr>
              <a:t>RED</a:t>
            </a:r>
            <a:r>
              <a:rPr lang="en-GB" sz="1000" dirty="0"/>
              <a:t>’ &amp; patient requires urgent C(e)TR or LAEP (if no time)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2C13DB49-96C0-4073-B81F-9AB483655A90}"/>
              </a:ext>
            </a:extLst>
          </p:cNvPr>
          <p:cNvSpPr txBox="1"/>
          <p:nvPr/>
        </p:nvSpPr>
        <p:spPr>
          <a:xfrm>
            <a:off x="2345094" y="3293704"/>
            <a:ext cx="1736597" cy="553998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000" dirty="0"/>
              <a:t>Referrer to select </a:t>
            </a:r>
            <a:r>
              <a:rPr lang="en-GB" sz="1000" b="1" dirty="0"/>
              <a:t>DSR </a:t>
            </a:r>
            <a:r>
              <a:rPr lang="en-GB" sz="1000" dirty="0"/>
              <a:t>if RAG rating is determined as ‘</a:t>
            </a:r>
            <a:r>
              <a:rPr lang="en-GB" sz="1000" dirty="0">
                <a:solidFill>
                  <a:srgbClr val="FFC000"/>
                </a:solidFill>
              </a:rPr>
              <a:t>AMBER</a:t>
            </a:r>
            <a:r>
              <a:rPr lang="en-GB" sz="1000" dirty="0"/>
              <a:t>’.   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9E75CE14-77F2-427A-8817-9C487A830847}"/>
              </a:ext>
            </a:extLst>
          </p:cNvPr>
          <p:cNvCxnSpPr/>
          <p:nvPr/>
        </p:nvCxnSpPr>
        <p:spPr>
          <a:xfrm>
            <a:off x="1746032" y="7044457"/>
            <a:ext cx="0" cy="16906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719B83B7-EA2C-463F-B9CC-07405BE3A388}"/>
              </a:ext>
            </a:extLst>
          </p:cNvPr>
          <p:cNvSpPr txBox="1"/>
          <p:nvPr/>
        </p:nvSpPr>
        <p:spPr>
          <a:xfrm>
            <a:off x="1454145" y="7198696"/>
            <a:ext cx="590336" cy="246221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Yes</a:t>
            </a:r>
            <a:endParaRPr lang="en-GB" sz="1000" b="1" dirty="0"/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807A1AF6-DB5E-455C-A387-1DDFB0D76040}"/>
              </a:ext>
            </a:extLst>
          </p:cNvPr>
          <p:cNvCxnSpPr>
            <a:cxnSpLocks/>
          </p:cNvCxnSpPr>
          <p:nvPr/>
        </p:nvCxnSpPr>
        <p:spPr>
          <a:xfrm>
            <a:off x="1749313" y="7408341"/>
            <a:ext cx="5079" cy="21571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8453B53A-08DD-42C0-84FB-AD3730EAC6E9}"/>
              </a:ext>
            </a:extLst>
          </p:cNvPr>
          <p:cNvSpPr txBox="1"/>
          <p:nvPr/>
        </p:nvSpPr>
        <p:spPr>
          <a:xfrm>
            <a:off x="580334" y="3153536"/>
            <a:ext cx="590336" cy="246221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Yes</a:t>
            </a:r>
            <a:endParaRPr lang="en-GB" sz="1000" b="1" dirty="0"/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1568232D-539C-40E1-B2DB-9C51A7BFB553}"/>
              </a:ext>
            </a:extLst>
          </p:cNvPr>
          <p:cNvCxnSpPr>
            <a:cxnSpLocks/>
          </p:cNvCxnSpPr>
          <p:nvPr/>
        </p:nvCxnSpPr>
        <p:spPr>
          <a:xfrm>
            <a:off x="1035180" y="3088034"/>
            <a:ext cx="1" cy="4615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038304F9-D34E-4B1D-A8DF-8D156F0E8DDC}"/>
              </a:ext>
            </a:extLst>
          </p:cNvPr>
          <p:cNvSpPr txBox="1"/>
          <p:nvPr/>
        </p:nvSpPr>
        <p:spPr>
          <a:xfrm>
            <a:off x="3024211" y="3053313"/>
            <a:ext cx="590336" cy="14071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No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6066B9CC-1EBA-4994-B814-2ACDD962B49A}"/>
              </a:ext>
            </a:extLst>
          </p:cNvPr>
          <p:cNvSpPr txBox="1"/>
          <p:nvPr/>
        </p:nvSpPr>
        <p:spPr>
          <a:xfrm>
            <a:off x="4354899" y="8860990"/>
            <a:ext cx="2372482" cy="55399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DSP admin lead will endeavour to take notes of the first MAM organised by them.</a:t>
            </a:r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19E16AEE-3C04-4FFF-80DF-17A25D62E5AB}"/>
              </a:ext>
            </a:extLst>
          </p:cNvPr>
          <p:cNvCxnSpPr>
            <a:cxnSpLocks/>
          </p:cNvCxnSpPr>
          <p:nvPr/>
        </p:nvCxnSpPr>
        <p:spPr>
          <a:xfrm flipH="1">
            <a:off x="4117078" y="8672127"/>
            <a:ext cx="21242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69A76042-E58C-4D46-A7EC-AB6D375679BD}"/>
              </a:ext>
            </a:extLst>
          </p:cNvPr>
          <p:cNvSpPr txBox="1"/>
          <p:nvPr/>
        </p:nvSpPr>
        <p:spPr>
          <a:xfrm>
            <a:off x="4321004" y="3094503"/>
            <a:ext cx="2400989" cy="553998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i="1" dirty="0"/>
              <a:t>Only individuals who are discharged from inpatients should be RAG rated as ‘</a:t>
            </a:r>
            <a:r>
              <a:rPr lang="en-GB" sz="1000" b="1" i="1" dirty="0">
                <a:solidFill>
                  <a:srgbClr val="00B050"/>
                </a:solidFill>
              </a:rPr>
              <a:t>GREEN</a:t>
            </a:r>
            <a:r>
              <a:rPr lang="en-GB" sz="1000" b="1" i="1" dirty="0"/>
              <a:t>’ –see SOP</a:t>
            </a:r>
            <a:endParaRPr lang="en-GB" sz="1000" dirty="0"/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7CCE682D-0322-4234-93DB-F4714E3C1974}"/>
              </a:ext>
            </a:extLst>
          </p:cNvPr>
          <p:cNvCxnSpPr>
            <a:cxnSpLocks/>
          </p:cNvCxnSpPr>
          <p:nvPr/>
        </p:nvCxnSpPr>
        <p:spPr>
          <a:xfrm flipH="1">
            <a:off x="4104371" y="3765277"/>
            <a:ext cx="21242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ACFAF564-6189-45A2-A977-6832CBD0F7CD}"/>
              </a:ext>
            </a:extLst>
          </p:cNvPr>
          <p:cNvCxnSpPr>
            <a:cxnSpLocks/>
          </p:cNvCxnSpPr>
          <p:nvPr/>
        </p:nvCxnSpPr>
        <p:spPr>
          <a:xfrm flipH="1">
            <a:off x="3152074" y="3094232"/>
            <a:ext cx="1" cy="21179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9472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8A5C763-4727-425B-BABA-689C75862333}"/>
              </a:ext>
            </a:extLst>
          </p:cNvPr>
          <p:cNvSpPr txBox="1"/>
          <p:nvPr/>
        </p:nvSpPr>
        <p:spPr>
          <a:xfrm>
            <a:off x="266700" y="227291"/>
            <a:ext cx="64389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/>
            <a:r>
              <a:rPr lang="en-GB" sz="16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LLR LDA Dynamic Support Register – The Multi-Agency Meeting</a:t>
            </a:r>
          </a:p>
          <a:p>
            <a:pPr marR="0" algn="ctr" rtl="0"/>
            <a:r>
              <a:rPr lang="en-GB" sz="1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 clear and consistent approach to the prevention of crisis across all agencies within the LLR system </a:t>
            </a:r>
            <a:endParaRPr lang="en-GB" sz="1200" dirty="0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5BCCE82-59F4-40EA-9CA3-8605D9641A64}"/>
              </a:ext>
            </a:extLst>
          </p:cNvPr>
          <p:cNvCxnSpPr>
            <a:cxnSpLocks/>
          </p:cNvCxnSpPr>
          <p:nvPr/>
        </p:nvCxnSpPr>
        <p:spPr>
          <a:xfrm flipH="1">
            <a:off x="4188845" y="1319561"/>
            <a:ext cx="21242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204C8AE0-4A28-4D57-AD08-2699A3BE2480}"/>
              </a:ext>
            </a:extLst>
          </p:cNvPr>
          <p:cNvSpPr txBox="1"/>
          <p:nvPr/>
        </p:nvSpPr>
        <p:spPr>
          <a:xfrm>
            <a:off x="119282" y="992938"/>
            <a:ext cx="4064784" cy="553998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/>
              <a:t>MAM</a:t>
            </a:r>
            <a:r>
              <a:rPr lang="en-GB" sz="1000" dirty="0"/>
              <a:t> – full and open evaluation of need and clear action plan is developed to provide the additional support and meet the increasing needs of the individual</a:t>
            </a:r>
            <a:endParaRPr lang="en-GB" sz="1000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A4E4D56-C7D1-4BEA-A872-FE041A49E732}"/>
              </a:ext>
            </a:extLst>
          </p:cNvPr>
          <p:cNvSpPr txBox="1"/>
          <p:nvPr/>
        </p:nvSpPr>
        <p:spPr>
          <a:xfrm>
            <a:off x="119281" y="1795184"/>
            <a:ext cx="4063299" cy="400110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The notes taker will  capture the agreed actions of the meeting onto the </a:t>
            </a:r>
            <a:r>
              <a:rPr lang="en-GB" sz="1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MAM Notes Template </a:t>
            </a:r>
            <a:r>
              <a:rPr lang="en-GB" sz="10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[</a:t>
            </a:r>
            <a:r>
              <a:rPr lang="en-GB" sz="1000" dirty="0"/>
              <a:t>available on the DSP website page &amp; </a:t>
            </a:r>
            <a:r>
              <a:rPr lang="en-GB" sz="1000" dirty="0" err="1"/>
              <a:t>SystmOne</a:t>
            </a:r>
            <a:r>
              <a:rPr lang="en-GB" sz="1000" dirty="0"/>
              <a:t>)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50D696B-403D-4CB7-9D3B-D2B704C0B280}"/>
              </a:ext>
            </a:extLst>
          </p:cNvPr>
          <p:cNvCxnSpPr>
            <a:cxnSpLocks/>
            <a:stCxn id="28" idx="2"/>
            <a:endCxn id="29" idx="0"/>
          </p:cNvCxnSpPr>
          <p:nvPr/>
        </p:nvCxnSpPr>
        <p:spPr>
          <a:xfrm flipH="1">
            <a:off x="2150931" y="1546936"/>
            <a:ext cx="743" cy="2482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65FB5A5-90D3-4175-8D97-BCCBBCF9E803}"/>
              </a:ext>
            </a:extLst>
          </p:cNvPr>
          <p:cNvCxnSpPr>
            <a:cxnSpLocks/>
          </p:cNvCxnSpPr>
          <p:nvPr/>
        </p:nvCxnSpPr>
        <p:spPr>
          <a:xfrm flipH="1">
            <a:off x="4182580" y="1905582"/>
            <a:ext cx="21242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C45D261-E3FC-466A-9DB4-8F95111A885A}"/>
              </a:ext>
            </a:extLst>
          </p:cNvPr>
          <p:cNvSpPr txBox="1"/>
          <p:nvPr/>
        </p:nvSpPr>
        <p:spPr>
          <a:xfrm>
            <a:off x="4426988" y="2085916"/>
            <a:ext cx="2400989" cy="55399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MAM organiser to ensure notes circulated to the attendees (timeline agreed at the meeting)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8AF8FA0-06AE-45EE-8C2F-4445BF5C35EA}"/>
              </a:ext>
            </a:extLst>
          </p:cNvPr>
          <p:cNvSpPr txBox="1"/>
          <p:nvPr/>
        </p:nvSpPr>
        <p:spPr>
          <a:xfrm>
            <a:off x="2021016" y="3380843"/>
            <a:ext cx="2121987" cy="400110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Follow up MAM arranged to monitor impact of actions and improvement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4104020-EC50-439E-92C6-5DB6DAE0A074}"/>
              </a:ext>
            </a:extLst>
          </p:cNvPr>
          <p:cNvSpPr txBox="1"/>
          <p:nvPr/>
        </p:nvSpPr>
        <p:spPr>
          <a:xfrm>
            <a:off x="119281" y="4294743"/>
            <a:ext cx="1708940" cy="40011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MAM agrees risk is such that a C(e)TR should be requested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40C4BE4-335F-49C1-9BFA-103C1606FC0D}"/>
              </a:ext>
            </a:extLst>
          </p:cNvPr>
          <p:cNvCxnSpPr>
            <a:cxnSpLocks/>
          </p:cNvCxnSpPr>
          <p:nvPr/>
        </p:nvCxnSpPr>
        <p:spPr>
          <a:xfrm>
            <a:off x="2160099" y="2202598"/>
            <a:ext cx="0" cy="22356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1559D82-837A-4C63-9F50-C7CB1FC17C3D}"/>
              </a:ext>
            </a:extLst>
          </p:cNvPr>
          <p:cNvSpPr txBox="1"/>
          <p:nvPr/>
        </p:nvSpPr>
        <p:spPr>
          <a:xfrm>
            <a:off x="2021016" y="4032178"/>
            <a:ext cx="2121988" cy="553998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/>
              <a:t>Follow up MAM </a:t>
            </a:r>
          </a:p>
          <a:p>
            <a:pPr algn="ctr"/>
            <a:r>
              <a:rPr lang="en-GB" sz="1000" dirty="0"/>
              <a:t>Has patient wellbeing improved/</a:t>
            </a:r>
          </a:p>
          <a:p>
            <a:pPr algn="ctr"/>
            <a:r>
              <a:rPr lang="en-GB" sz="1000" dirty="0"/>
              <a:t>risk has reduced/ stabilised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AE194E0-C2D4-4384-AC93-3FD8A084AE72}"/>
              </a:ext>
            </a:extLst>
          </p:cNvPr>
          <p:cNvCxnSpPr>
            <a:cxnSpLocks/>
          </p:cNvCxnSpPr>
          <p:nvPr/>
        </p:nvCxnSpPr>
        <p:spPr>
          <a:xfrm>
            <a:off x="3024088" y="3773579"/>
            <a:ext cx="0" cy="27341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A697A4E5-E46E-4C1B-8166-AB81E9DBB726}"/>
              </a:ext>
            </a:extLst>
          </p:cNvPr>
          <p:cNvSpPr txBox="1"/>
          <p:nvPr/>
        </p:nvSpPr>
        <p:spPr>
          <a:xfrm>
            <a:off x="4456693" y="3008316"/>
            <a:ext cx="2371284" cy="116955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The date/time of further MAMs is agreed at the current MAM. Agreement on note taker of subsequent meetings.</a:t>
            </a:r>
          </a:p>
          <a:p>
            <a:pPr algn="ctr"/>
            <a:r>
              <a:rPr lang="en-GB" sz="1000" dirty="0"/>
              <a:t>The MAM organiser will send out the invitations as required.</a:t>
            </a:r>
          </a:p>
          <a:p>
            <a:pPr algn="ctr"/>
            <a:r>
              <a:rPr lang="en-GB" sz="1000" dirty="0"/>
              <a:t>Timeline is dependent upon the individual circumstances / urgency of actions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EFB014D-F1F8-41E8-A47D-5B78EA8B19A3}"/>
              </a:ext>
            </a:extLst>
          </p:cNvPr>
          <p:cNvCxnSpPr>
            <a:cxnSpLocks/>
          </p:cNvCxnSpPr>
          <p:nvPr/>
        </p:nvCxnSpPr>
        <p:spPr>
          <a:xfrm flipH="1">
            <a:off x="4203933" y="3653144"/>
            <a:ext cx="23233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3CEA9C67-F894-49E1-A0D8-BB01476A9603}"/>
              </a:ext>
            </a:extLst>
          </p:cNvPr>
          <p:cNvSpPr txBox="1"/>
          <p:nvPr/>
        </p:nvSpPr>
        <p:spPr>
          <a:xfrm>
            <a:off x="4463306" y="6663772"/>
            <a:ext cx="2371143" cy="116955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Referrer to notify DSP admin lead once deterioration in wellbeing has been addressed in order for the individual to be removed from the Dynamic Support Register (DSR)</a:t>
            </a:r>
          </a:p>
          <a:p>
            <a:pPr algn="ctr"/>
            <a:r>
              <a:rPr lang="en-GB" sz="1000" dirty="0"/>
              <a:t>Referral and MAM notes will remain in confidential file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B5EC593-2933-4014-9E54-B66CA192D11E}"/>
              </a:ext>
            </a:extLst>
          </p:cNvPr>
          <p:cNvCxnSpPr>
            <a:cxnSpLocks/>
            <a:endCxn id="55" idx="3"/>
          </p:cNvCxnSpPr>
          <p:nvPr/>
        </p:nvCxnSpPr>
        <p:spPr>
          <a:xfrm flipH="1">
            <a:off x="4034657" y="6805684"/>
            <a:ext cx="409960" cy="174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403C97C5-6466-42DA-BEF6-EFAD4C7E2280}"/>
              </a:ext>
            </a:extLst>
          </p:cNvPr>
          <p:cNvSpPr txBox="1"/>
          <p:nvPr/>
        </p:nvSpPr>
        <p:spPr>
          <a:xfrm>
            <a:off x="4414912" y="1469833"/>
            <a:ext cx="2400989" cy="55399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chair of the meeting will ensure that all the key lines of enquiry are discussed in the meeting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5B1444A-8184-4FE2-8DB2-AF0119C2D726}"/>
              </a:ext>
            </a:extLst>
          </p:cNvPr>
          <p:cNvSpPr txBox="1"/>
          <p:nvPr/>
        </p:nvSpPr>
        <p:spPr>
          <a:xfrm>
            <a:off x="4397283" y="955718"/>
            <a:ext cx="2400989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Chair and notes taker will be agreed prior to the MAM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1DD6BA67-AF2E-4346-B98D-60ED01FD91D9}"/>
              </a:ext>
            </a:extLst>
          </p:cNvPr>
          <p:cNvCxnSpPr>
            <a:cxnSpLocks/>
          </p:cNvCxnSpPr>
          <p:nvPr/>
        </p:nvCxnSpPr>
        <p:spPr>
          <a:xfrm flipH="1">
            <a:off x="4182580" y="2124598"/>
            <a:ext cx="23233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8CA92AED-BD06-4056-B0C9-11FB1F00C937}"/>
              </a:ext>
            </a:extLst>
          </p:cNvPr>
          <p:cNvSpPr txBox="1"/>
          <p:nvPr/>
        </p:nvSpPr>
        <p:spPr>
          <a:xfrm>
            <a:off x="2059516" y="5160380"/>
            <a:ext cx="1949626" cy="400110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Additional support remains in place for as long as required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594920E-07E5-4C3C-8EBF-088CFAADF14E}"/>
              </a:ext>
            </a:extLst>
          </p:cNvPr>
          <p:cNvSpPr txBox="1"/>
          <p:nvPr/>
        </p:nvSpPr>
        <p:spPr>
          <a:xfrm>
            <a:off x="2059516" y="5850678"/>
            <a:ext cx="1949624" cy="553998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Further MAMs continue until group agree they are no longer required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7C6C359-DC6D-4CB7-B364-CF262D1D2240}"/>
              </a:ext>
            </a:extLst>
          </p:cNvPr>
          <p:cNvSpPr txBox="1"/>
          <p:nvPr/>
        </p:nvSpPr>
        <p:spPr>
          <a:xfrm>
            <a:off x="2073626" y="6684319"/>
            <a:ext cx="1961031" cy="246221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Individual wellbeing restored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A43FA56-2AAE-45E0-A335-3846F4730969}"/>
              </a:ext>
            </a:extLst>
          </p:cNvPr>
          <p:cNvSpPr txBox="1"/>
          <p:nvPr/>
        </p:nvSpPr>
        <p:spPr>
          <a:xfrm>
            <a:off x="2081237" y="7199687"/>
            <a:ext cx="1961032" cy="246221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Individual removed from DSR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CE534F8-8E37-4826-92B1-6E1469DA359C}"/>
              </a:ext>
            </a:extLst>
          </p:cNvPr>
          <p:cNvSpPr txBox="1"/>
          <p:nvPr/>
        </p:nvSpPr>
        <p:spPr>
          <a:xfrm>
            <a:off x="126031" y="5072451"/>
            <a:ext cx="1708940" cy="116955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Referrer to notify DSR admin lead to increase RAG to Red/ROAR.</a:t>
            </a:r>
          </a:p>
          <a:p>
            <a:pPr algn="ctr"/>
            <a:r>
              <a:rPr lang="en-GB" sz="1000" dirty="0"/>
              <a:t> </a:t>
            </a:r>
          </a:p>
          <a:p>
            <a:pPr algn="ctr"/>
            <a:r>
              <a:rPr lang="en-GB" sz="1000" dirty="0"/>
              <a:t>DSR admin lead to update referral and notify Transforming Care Officer</a:t>
            </a:r>
            <a:endParaRPr lang="en-GB" sz="1000" dirty="0">
              <a:solidFill>
                <a:srgbClr val="FF0000"/>
              </a:solidFill>
            </a:endParaRPr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79ADC79A-98D3-4C53-A68E-BC31D96FD3D6}"/>
              </a:ext>
            </a:extLst>
          </p:cNvPr>
          <p:cNvCxnSpPr>
            <a:cxnSpLocks/>
          </p:cNvCxnSpPr>
          <p:nvPr/>
        </p:nvCxnSpPr>
        <p:spPr>
          <a:xfrm flipH="1">
            <a:off x="950872" y="4706151"/>
            <a:ext cx="1" cy="39168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ctor: Elbow 133">
            <a:extLst>
              <a:ext uri="{FF2B5EF4-FFF2-40B4-BE49-F238E27FC236}">
                <a16:creationId xmlns:a16="http://schemas.microsoft.com/office/drawing/2014/main" id="{E041DFA3-EC8C-44E2-84FE-AD9AD377CA3F}"/>
              </a:ext>
            </a:extLst>
          </p:cNvPr>
          <p:cNvCxnSpPr>
            <a:cxnSpLocks/>
            <a:stCxn id="37" idx="1"/>
          </p:cNvCxnSpPr>
          <p:nvPr/>
        </p:nvCxnSpPr>
        <p:spPr>
          <a:xfrm rot="10800000">
            <a:off x="1880234" y="3008317"/>
            <a:ext cx="140782" cy="1300861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131CCA25-AC1E-4980-A1D6-CC0A64940BED}"/>
              </a:ext>
            </a:extLst>
          </p:cNvPr>
          <p:cNvSpPr txBox="1"/>
          <p:nvPr/>
        </p:nvSpPr>
        <p:spPr>
          <a:xfrm>
            <a:off x="4444617" y="4928515"/>
            <a:ext cx="2371284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Referrer to complete gaps in service form and escalate </a:t>
            </a:r>
            <a:r>
              <a:rPr lang="en-GB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through the appropriate line management system for further input/resolution. </a:t>
            </a: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55CB50A5-5017-4411-A3C9-ECE233D13E47}"/>
              </a:ext>
            </a:extLst>
          </p:cNvPr>
          <p:cNvCxnSpPr>
            <a:cxnSpLocks/>
          </p:cNvCxnSpPr>
          <p:nvPr/>
        </p:nvCxnSpPr>
        <p:spPr>
          <a:xfrm>
            <a:off x="5627482" y="5636401"/>
            <a:ext cx="0" cy="30970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FC10A66E-D392-4F92-AA08-0EF5B3750EA4}"/>
              </a:ext>
            </a:extLst>
          </p:cNvPr>
          <p:cNvSpPr txBox="1"/>
          <p:nvPr/>
        </p:nvSpPr>
        <p:spPr>
          <a:xfrm>
            <a:off x="2786102" y="4618025"/>
            <a:ext cx="469256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Yes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1FF0879-317A-41C9-9CD0-D7366912C704}"/>
              </a:ext>
            </a:extLst>
          </p:cNvPr>
          <p:cNvCxnSpPr>
            <a:cxnSpLocks/>
          </p:cNvCxnSpPr>
          <p:nvPr/>
        </p:nvCxnSpPr>
        <p:spPr>
          <a:xfrm flipH="1">
            <a:off x="3012491" y="4590115"/>
            <a:ext cx="1969" cy="11453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965616DD-20E8-4AD4-ACCE-E21597172349}"/>
              </a:ext>
            </a:extLst>
          </p:cNvPr>
          <p:cNvSpPr txBox="1"/>
          <p:nvPr/>
        </p:nvSpPr>
        <p:spPr>
          <a:xfrm>
            <a:off x="119281" y="2415534"/>
            <a:ext cx="4023723" cy="553998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The MAM identified further deterioration and </a:t>
            </a:r>
            <a:r>
              <a:rPr lang="en-GB" sz="1000" b="1" u="sng" dirty="0"/>
              <a:t>significant</a:t>
            </a:r>
            <a:r>
              <a:rPr lang="en-GB" sz="1000" dirty="0"/>
              <a:t> increase in risk of admission / re-admission / offending /  re-offending since the referral was made.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A975536-0941-405E-B947-0C32A6CFCDDF}"/>
              </a:ext>
            </a:extLst>
          </p:cNvPr>
          <p:cNvCxnSpPr>
            <a:cxnSpLocks/>
          </p:cNvCxnSpPr>
          <p:nvPr/>
        </p:nvCxnSpPr>
        <p:spPr>
          <a:xfrm>
            <a:off x="950158" y="2972865"/>
            <a:ext cx="0" cy="42052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3A4F26EF-997E-429E-B9A4-D0FF80055F7F}"/>
              </a:ext>
            </a:extLst>
          </p:cNvPr>
          <p:cNvSpPr txBox="1"/>
          <p:nvPr/>
        </p:nvSpPr>
        <p:spPr>
          <a:xfrm>
            <a:off x="675575" y="3386299"/>
            <a:ext cx="590336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Yes</a:t>
            </a:r>
            <a:endParaRPr lang="en-GB" sz="1000" b="1" dirty="0"/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3AC1BA1A-E74E-4C90-AA08-02F78965978C}"/>
              </a:ext>
            </a:extLst>
          </p:cNvPr>
          <p:cNvCxnSpPr>
            <a:cxnSpLocks/>
          </p:cNvCxnSpPr>
          <p:nvPr/>
        </p:nvCxnSpPr>
        <p:spPr>
          <a:xfrm>
            <a:off x="955951" y="3653144"/>
            <a:ext cx="0" cy="64159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FDEC240C-3DDC-4147-AE58-D9A87ED0E3F6}"/>
              </a:ext>
            </a:extLst>
          </p:cNvPr>
          <p:cNvSpPr txBox="1"/>
          <p:nvPr/>
        </p:nvSpPr>
        <p:spPr>
          <a:xfrm>
            <a:off x="2750574" y="3042378"/>
            <a:ext cx="590336" cy="26161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No</a:t>
            </a:r>
            <a:endParaRPr lang="en-GB" sz="1000" b="1" dirty="0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1250DA88-B4E0-4B6F-A824-2FE2F35D5635}"/>
              </a:ext>
            </a:extLst>
          </p:cNvPr>
          <p:cNvCxnSpPr/>
          <p:nvPr/>
        </p:nvCxnSpPr>
        <p:spPr>
          <a:xfrm>
            <a:off x="3020696" y="2984480"/>
            <a:ext cx="0" cy="13050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F08E1486-C9B2-456E-ADD8-0BDAF6BDF6A8}"/>
              </a:ext>
            </a:extLst>
          </p:cNvPr>
          <p:cNvCxnSpPr>
            <a:cxnSpLocks/>
          </p:cNvCxnSpPr>
          <p:nvPr/>
        </p:nvCxnSpPr>
        <p:spPr>
          <a:xfrm>
            <a:off x="3027730" y="3237424"/>
            <a:ext cx="0" cy="14285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59CE6B50-6FE1-469F-B935-E6708971D764}"/>
              </a:ext>
            </a:extLst>
          </p:cNvPr>
          <p:cNvSpPr txBox="1"/>
          <p:nvPr/>
        </p:nvSpPr>
        <p:spPr>
          <a:xfrm>
            <a:off x="4463306" y="5972043"/>
            <a:ext cx="2364171" cy="55399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If no resolution is found, </a:t>
            </a:r>
            <a:r>
              <a:rPr lang="en-GB" sz="1000" dirty="0">
                <a:ea typeface="Calibri" panose="020F0502020204030204" pitchFamily="34" charset="0"/>
                <a:cs typeface="Times New Roman" panose="02020603050405020304" pitchFamily="18" charset="0"/>
              </a:rPr>
              <a:t> send the gaps in service </a:t>
            </a:r>
            <a:r>
              <a:rPr lang="en-GB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 to the DSP admin lead so that it can be logged.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23EBD9B-C274-4C61-B41E-2845DB3E56AE}"/>
              </a:ext>
            </a:extLst>
          </p:cNvPr>
          <p:cNvSpPr txBox="1"/>
          <p:nvPr/>
        </p:nvSpPr>
        <p:spPr>
          <a:xfrm>
            <a:off x="4444617" y="4304194"/>
            <a:ext cx="2371284" cy="55399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000" dirty="0"/>
              <a:t>To monitor actions delivered/in progress. Follow up MAM identifies barriers to progressing actions/ gaps in service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367E36E-72B9-4E2A-8EB3-F875FE962C95}"/>
              </a:ext>
            </a:extLst>
          </p:cNvPr>
          <p:cNvCxnSpPr>
            <a:cxnSpLocks/>
          </p:cNvCxnSpPr>
          <p:nvPr/>
        </p:nvCxnSpPr>
        <p:spPr>
          <a:xfrm flipH="1">
            <a:off x="4162676" y="4442183"/>
            <a:ext cx="23233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CB593805-9ACE-466B-9492-BA4318F0FCC3}"/>
              </a:ext>
            </a:extLst>
          </p:cNvPr>
          <p:cNvSpPr txBox="1"/>
          <p:nvPr/>
        </p:nvSpPr>
        <p:spPr>
          <a:xfrm>
            <a:off x="1629543" y="3811889"/>
            <a:ext cx="469256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No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5400656-DE87-4987-8C12-0D3BD5BB1E69}"/>
              </a:ext>
            </a:extLst>
          </p:cNvPr>
          <p:cNvCxnSpPr>
            <a:cxnSpLocks/>
          </p:cNvCxnSpPr>
          <p:nvPr/>
        </p:nvCxnSpPr>
        <p:spPr>
          <a:xfrm>
            <a:off x="3022486" y="4869259"/>
            <a:ext cx="0" cy="27341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7FF2A360-EBA9-4B9D-A0BD-CED70A97B281}"/>
              </a:ext>
            </a:extLst>
          </p:cNvPr>
          <p:cNvCxnSpPr>
            <a:cxnSpLocks/>
          </p:cNvCxnSpPr>
          <p:nvPr/>
        </p:nvCxnSpPr>
        <p:spPr>
          <a:xfrm>
            <a:off x="3011261" y="6398070"/>
            <a:ext cx="0" cy="27341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6726625A-74BD-42CA-B389-D65D811F1723}"/>
              </a:ext>
            </a:extLst>
          </p:cNvPr>
          <p:cNvCxnSpPr>
            <a:cxnSpLocks/>
          </p:cNvCxnSpPr>
          <p:nvPr/>
        </p:nvCxnSpPr>
        <p:spPr>
          <a:xfrm>
            <a:off x="3004990" y="6930540"/>
            <a:ext cx="0" cy="27341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9FAD6F0D-7EAE-42FA-8462-97AC4836AA64}"/>
              </a:ext>
            </a:extLst>
          </p:cNvPr>
          <p:cNvCxnSpPr>
            <a:cxnSpLocks/>
          </p:cNvCxnSpPr>
          <p:nvPr/>
        </p:nvCxnSpPr>
        <p:spPr>
          <a:xfrm>
            <a:off x="3008045" y="5576715"/>
            <a:ext cx="0" cy="27341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285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1207</TotalTime>
  <Words>959</Words>
  <Application>Microsoft Office PowerPoint</Application>
  <PresentationFormat>A4 Paper (210x297 mm)</PresentationFormat>
  <Paragraphs>64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BURROWS, Ashleigh (LEICESTERSHIRE PARTNERSHIP NHS TRUST)</dc:creator>
  <cp:lastModifiedBy>BURROWS, Ashleigh (LEICESTERSHIRE PARTNERSHIP NHS TRUST)</cp:lastModifiedBy>
  <cp:revision>80</cp:revision>
  <dcterms:created xsi:type="dcterms:W3CDTF">2022-01-19T11:58:31Z</dcterms:created>
  <dcterms:modified xsi:type="dcterms:W3CDTF">2022-04-06T07:42:25Z</dcterms:modified>
</cp:coreProperties>
</file>