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147374906" r:id="rId6"/>
    <p:sldId id="2147374898" r:id="rId7"/>
    <p:sldId id="2147374903" r:id="rId8"/>
    <p:sldId id="259" r:id="rId9"/>
    <p:sldId id="260" r:id="rId10"/>
    <p:sldId id="272" r:id="rId11"/>
    <p:sldId id="262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 Mark (FYPC)" initials="RM(" lastIdx="1" clrIdx="0">
    <p:extLst>
      <p:ext uri="{19B8F6BF-5375-455C-9EA6-DF929625EA0E}">
        <p15:presenceInfo xmlns:p15="http://schemas.microsoft.com/office/powerpoint/2012/main" userId="Roberts Mark (FYPC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94280" autoAdjust="0"/>
  </p:normalViewPr>
  <p:slideViewPr>
    <p:cSldViewPr>
      <p:cViewPr varScale="1">
        <p:scale>
          <a:sx n="72" d="100"/>
          <a:sy n="72" d="100"/>
        </p:scale>
        <p:origin x="49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4/13/2022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4/13/2022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080" y="1649628"/>
            <a:ext cx="10314212" cy="2244128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762" y="854468"/>
            <a:ext cx="8753793" cy="611649"/>
          </a:xfrm>
          <a:prstGeom prst="rect">
            <a:avLst/>
          </a:prstGeom>
        </p:spPr>
        <p:txBody>
          <a:bodyPr/>
          <a:lstStyle>
            <a:lvl1pPr>
              <a:defRPr sz="2699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099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319" y="6372537"/>
            <a:ext cx="8629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664" y="6333443"/>
            <a:ext cx="762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8876" y="293024"/>
            <a:ext cx="1440498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88" y="476672"/>
            <a:ext cx="11233248" cy="3384376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Learning Disability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Neurodiversity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764" y="4267200"/>
            <a:ext cx="9490249" cy="233015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68DF-DADD-4944-B16D-0D9969B8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LD&amp;ND System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705CF5BA-EC6F-4FCE-9B82-9E68AF0E1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29012"/>
              </p:ext>
            </p:extLst>
          </p:nvPr>
        </p:nvGraphicFramePr>
        <p:xfrm>
          <a:off x="1197868" y="1700808"/>
          <a:ext cx="10611155" cy="48082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82246">
                  <a:extLst>
                    <a:ext uri="{9D8B030D-6E8A-4147-A177-3AD203B41FA5}">
                      <a16:colId xmlns:a16="http://schemas.microsoft.com/office/drawing/2014/main" val="3311413845"/>
                    </a:ext>
                  </a:extLst>
                </a:gridCol>
                <a:gridCol w="5328909">
                  <a:extLst>
                    <a:ext uri="{9D8B030D-6E8A-4147-A177-3AD203B41FA5}">
                      <a16:colId xmlns:a16="http://schemas.microsoft.com/office/drawing/2014/main" val="4099964643"/>
                    </a:ext>
                  </a:extLst>
                </a:gridCol>
              </a:tblGrid>
              <a:tr h="41701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12892"/>
                  </a:ext>
                </a:extLst>
              </a:tr>
              <a:tr h="954622">
                <a:tc>
                  <a:txBody>
                    <a:bodyPr/>
                    <a:lstStyle/>
                    <a:p>
                      <a:r>
                        <a:rPr lang="en-GB" dirty="0"/>
                        <a:t>Key indictors; Annual Health Checks (AHCs), Number of people in hospital and </a:t>
                      </a:r>
                      <a:r>
                        <a:rPr lang="en-GB" dirty="0" err="1"/>
                        <a:t>LeDeR</a:t>
                      </a:r>
                      <a:endParaRPr lang="en-GB" dirty="0"/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Design Group and Delivery Group; Formalised LPT led ICS Collaborative 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July</a:t>
                      </a:r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17636"/>
                  </a:ext>
                </a:extLst>
              </a:tr>
              <a:tr h="954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All age; includes the ND Programme for Children and Young People</a:t>
                      </a:r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28 projects in 2021/22; 15 more in 2022/23</a:t>
                      </a:r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31835"/>
                  </a:ext>
                </a:extLst>
              </a:tr>
              <a:tr h="1527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Health Inequalities focused; champions and public health – AHCs, </a:t>
                      </a:r>
                      <a:r>
                        <a:rPr lang="en-GB" dirty="0" err="1"/>
                        <a:t>LeDeR</a:t>
                      </a:r>
                      <a:r>
                        <a:rPr lang="en-GB" dirty="0"/>
                        <a:t> (learning into action),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health data and health needs assessment</a:t>
                      </a:r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Close co-ordination with CAMHS; Mental Health Investment to maximise impact for community support prior to decisions to admit</a:t>
                      </a:r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91495"/>
                  </a:ext>
                </a:extLst>
              </a:tr>
              <a:tr h="954622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Inpatient quality of care agenda; safe and wellbeing reviews and out of area placement</a:t>
                      </a:r>
                    </a:p>
                    <a:p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wide commissioning of community placements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70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6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031E-E388-4E2A-A402-69394766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1799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FEF0D7-F265-4237-B009-3D1B91A41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2" y="3025476"/>
            <a:ext cx="6094940" cy="3832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89BB8-5E07-4281-84E3-18674ED3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884" y="3317791"/>
            <a:ext cx="6121715" cy="354020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C7B907-7A76-412F-A4C7-77F6E49E4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8056"/>
              </p:ext>
            </p:extLst>
          </p:nvPr>
        </p:nvGraphicFramePr>
        <p:xfrm>
          <a:off x="4078188" y="1"/>
          <a:ext cx="8098124" cy="3317790"/>
        </p:xfrm>
        <a:graphic>
          <a:graphicData uri="http://schemas.openxmlformats.org/drawingml/2006/table">
            <a:tbl>
              <a:tblPr/>
              <a:tblGrid>
                <a:gridCol w="1054311">
                  <a:extLst>
                    <a:ext uri="{9D8B030D-6E8A-4147-A177-3AD203B41FA5}">
                      <a16:colId xmlns:a16="http://schemas.microsoft.com/office/drawing/2014/main" val="2640345625"/>
                    </a:ext>
                  </a:extLst>
                </a:gridCol>
                <a:gridCol w="930587">
                  <a:extLst>
                    <a:ext uri="{9D8B030D-6E8A-4147-A177-3AD203B41FA5}">
                      <a16:colId xmlns:a16="http://schemas.microsoft.com/office/drawing/2014/main" val="3496684016"/>
                    </a:ext>
                  </a:extLst>
                </a:gridCol>
                <a:gridCol w="1275804">
                  <a:extLst>
                    <a:ext uri="{9D8B030D-6E8A-4147-A177-3AD203B41FA5}">
                      <a16:colId xmlns:a16="http://schemas.microsoft.com/office/drawing/2014/main" val="3933705088"/>
                    </a:ext>
                  </a:extLst>
                </a:gridCol>
                <a:gridCol w="1408699">
                  <a:extLst>
                    <a:ext uri="{9D8B030D-6E8A-4147-A177-3AD203B41FA5}">
                      <a16:colId xmlns:a16="http://schemas.microsoft.com/office/drawing/2014/main" val="2669891983"/>
                    </a:ext>
                  </a:extLst>
                </a:gridCol>
                <a:gridCol w="3428723">
                  <a:extLst>
                    <a:ext uri="{9D8B030D-6E8A-4147-A177-3AD203B41FA5}">
                      <a16:colId xmlns:a16="http://schemas.microsoft.com/office/drawing/2014/main" val="480524629"/>
                    </a:ext>
                  </a:extLst>
                </a:gridCol>
              </a:tblGrid>
              <a:tr h="693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ID/Ref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 Category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 of years as inpatient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Inpatient Legal Framework 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Discharge planning status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874222"/>
                  </a:ext>
                </a:extLst>
              </a:tr>
              <a:tr h="273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13A.702A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NHSE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47/49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ready for discharge - MM Judgement </a:t>
                      </a:r>
                    </a:p>
                    <a:p>
                      <a:pPr algn="ctr" rtl="0" fontAlgn="ctr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13773"/>
                  </a:ext>
                </a:extLst>
              </a:tr>
              <a:tr h="26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Q59.163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CCG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37/41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for Discharge – Person and service spec in progress - MM Judgement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07704"/>
                  </a:ext>
                </a:extLst>
              </a:tr>
              <a:tr h="255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Q59.406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CCG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for Discharge, Transition commenced - Discharge in April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9851"/>
                  </a:ext>
                </a:extLst>
              </a:tr>
              <a:tr h="255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Q59.326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CCG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47/49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for Discharge - MM Judgement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300386"/>
                  </a:ext>
                </a:extLst>
              </a:tr>
              <a:tr h="255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Q59.473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CCG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for Discharge - Looking for a provider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307225"/>
                  </a:ext>
                </a:extLst>
              </a:tr>
              <a:tr h="255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Q59.039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CCG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37/41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for Discharge, in transition - MM Judgement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03293"/>
                  </a:ext>
                </a:extLst>
              </a:tr>
              <a:tr h="255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Q59.338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CCG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47/49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for Discharge - MM Judgement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743823"/>
                  </a:ext>
                </a:extLst>
              </a:tr>
              <a:tr h="255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13A.585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for Discharge, was going to the Meadows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113551"/>
                  </a:ext>
                </a:extLst>
              </a:tr>
              <a:tr h="255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Q59.051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CCG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37/41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ready for discharge - MM Judgement 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36176"/>
                  </a:ext>
                </a:extLst>
              </a:tr>
              <a:tr h="26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13A.722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for Discharge, was having transition  - Was going to the Meadows</a:t>
                      </a:r>
                    </a:p>
                  </a:txBody>
                  <a:tcPr marL="5273" marR="5273" marT="5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1615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ED618A-70EB-4904-8979-C18FC85441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44" t="21240" r="2739" b="5391"/>
          <a:stretch/>
        </p:blipFill>
        <p:spPr>
          <a:xfrm>
            <a:off x="19114" y="0"/>
            <a:ext cx="6094941" cy="3325803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41C0C85-AC59-4C36-A495-1C3CF7723D60}"/>
              </a:ext>
            </a:extLst>
          </p:cNvPr>
          <p:cNvSpPr/>
          <p:nvPr/>
        </p:nvSpPr>
        <p:spPr>
          <a:xfrm>
            <a:off x="117748" y="116632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507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5F79-2D5C-4B87-A606-1BB46B5664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7828" y="1649628"/>
            <a:ext cx="10945216" cy="4803708"/>
          </a:xfrm>
        </p:spPr>
        <p:txBody>
          <a:bodyPr>
            <a:normAutofit/>
          </a:bodyPr>
          <a:lstStyle/>
          <a:p>
            <a:r>
              <a:rPr lang="en-GB" sz="1800" b="1" dirty="0"/>
              <a:t>Challenges</a:t>
            </a:r>
          </a:p>
          <a:p>
            <a:pPr lvl="1"/>
            <a:r>
              <a:rPr lang="en-GB" sz="1800" dirty="0"/>
              <a:t>Escalating complexity of caseload</a:t>
            </a:r>
          </a:p>
          <a:p>
            <a:pPr lvl="1"/>
            <a:r>
              <a:rPr lang="en-GB" sz="1800" dirty="0"/>
              <a:t>Availability of specialist beds </a:t>
            </a:r>
          </a:p>
          <a:p>
            <a:pPr lvl="1"/>
            <a:r>
              <a:rPr lang="en-GB" sz="1800" dirty="0"/>
              <a:t>Shortage of high quality community placements</a:t>
            </a:r>
          </a:p>
          <a:p>
            <a:pPr lvl="1"/>
            <a:r>
              <a:rPr lang="en-GB" sz="1800" dirty="0"/>
              <a:t>Workforce supply and skills development</a:t>
            </a:r>
          </a:p>
          <a:p>
            <a:r>
              <a:rPr lang="en-GB" sz="1800" b="1" dirty="0"/>
              <a:t>Approach</a:t>
            </a:r>
          </a:p>
          <a:p>
            <a:pPr lvl="1"/>
            <a:r>
              <a:rPr lang="en-GB" sz="1800" dirty="0"/>
              <a:t>Formalised ICS Collaborative for more joint solutions to workforce and integrated care </a:t>
            </a:r>
          </a:p>
          <a:p>
            <a:pPr lvl="1"/>
            <a:r>
              <a:rPr lang="en-GB" sz="1800" dirty="0"/>
              <a:t>Clinical pathways - competency frameworks - targeted training to meet needs of complex individuals </a:t>
            </a:r>
          </a:p>
          <a:p>
            <a:pPr lvl="1"/>
            <a:r>
              <a:rPr lang="en-GB" sz="1800" dirty="0"/>
              <a:t>Investment into LLR for new service offers; CAMHS, LD and ASD </a:t>
            </a:r>
          </a:p>
          <a:p>
            <a:pPr lvl="1"/>
            <a:r>
              <a:rPr lang="en-GB" sz="1800" dirty="0"/>
              <a:t>System wide solutions </a:t>
            </a:r>
            <a:r>
              <a:rPr lang="en-GB" sz="1800" dirty="0" err="1"/>
              <a:t>e.g</a:t>
            </a:r>
            <a:r>
              <a:rPr lang="en-GB" sz="1800" dirty="0"/>
              <a:t>, sensory environments, PBS training </a:t>
            </a:r>
          </a:p>
          <a:p>
            <a:pPr lvl="1"/>
            <a:r>
              <a:rPr lang="en-GB" sz="1800" dirty="0"/>
              <a:t>Sustainably financed Agnes Unit providing rehabilitation and high dependency care locally</a:t>
            </a:r>
          </a:p>
          <a:p>
            <a:pPr lvl="1"/>
            <a:r>
              <a:rPr lang="en-GB" sz="1800" dirty="0"/>
              <a:t>Health inequalities, </a:t>
            </a:r>
            <a:r>
              <a:rPr lang="en-GB" sz="1800" dirty="0" err="1"/>
              <a:t>LeDeR</a:t>
            </a:r>
            <a:r>
              <a:rPr lang="en-GB" sz="1800" dirty="0"/>
              <a:t> and the safe and wellbeing reviews based improvement focus </a:t>
            </a:r>
          </a:p>
          <a:p>
            <a:pPr lvl="1"/>
            <a:r>
              <a:rPr lang="en-GB" sz="1800" dirty="0"/>
              <a:t>Intensive development of the community provider pipeline and simplification of procurement processes 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90131-1FDB-4283-9D56-4AE909F6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854468"/>
            <a:ext cx="8458719" cy="611649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+mj-lt"/>
                <a:cs typeface="+mj-cs"/>
              </a:rPr>
              <a:t>LD&amp;ND System Challenges in 2022/23</a:t>
            </a:r>
          </a:p>
        </p:txBody>
      </p:sp>
    </p:spTree>
    <p:extLst>
      <p:ext uri="{BB962C8B-B14F-4D97-AF65-F5344CB8AC3E}">
        <p14:creationId xmlns:p14="http://schemas.microsoft.com/office/powerpoint/2010/main" val="21951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68DF-DADD-4944-B16D-0D9969B8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53153"/>
          </a:xfrm>
        </p:spPr>
        <p:txBody>
          <a:bodyPr/>
          <a:lstStyle/>
          <a:p>
            <a:r>
              <a:rPr lang="en-GB" dirty="0"/>
              <a:t>LPT Services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C6760-D7D2-4BAF-A36B-823EF87F2DB1}"/>
              </a:ext>
            </a:extLst>
          </p:cNvPr>
          <p:cNvSpPr txBox="1"/>
          <p:nvPr/>
        </p:nvSpPr>
        <p:spPr>
          <a:xfrm>
            <a:off x="1413892" y="6474051"/>
            <a:ext cx="993710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	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04AF501-26E6-4BAA-876A-5BED7B73F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01648"/>
              </p:ext>
            </p:extLst>
          </p:nvPr>
        </p:nvGraphicFramePr>
        <p:xfrm>
          <a:off x="1293812" y="1203556"/>
          <a:ext cx="9548989" cy="27495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60178">
                  <a:extLst>
                    <a:ext uri="{9D8B030D-6E8A-4147-A177-3AD203B41FA5}">
                      <a16:colId xmlns:a16="http://schemas.microsoft.com/office/drawing/2014/main" val="3311413845"/>
                    </a:ext>
                  </a:extLst>
                </a:gridCol>
                <a:gridCol w="4788811">
                  <a:extLst>
                    <a:ext uri="{9D8B030D-6E8A-4147-A177-3AD203B41FA5}">
                      <a16:colId xmlns:a16="http://schemas.microsoft.com/office/drawing/2014/main" val="4099964643"/>
                    </a:ext>
                  </a:extLst>
                </a:gridCol>
              </a:tblGrid>
              <a:tr h="3994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 well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12892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Agnes Unit; QI, CQC, plans, culture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17636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LD&amp;A Collaborative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LeDeR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QI approach and autism readiness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31835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 Programme; administration, clinical pathways and job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bid - £2.8m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198361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work with leaders; LLR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staff H&amp;WB 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70419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6C6EAF6E-1468-4EDF-8964-EAED480CE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96537"/>
              </p:ext>
            </p:extLst>
          </p:nvPr>
        </p:nvGraphicFramePr>
        <p:xfrm>
          <a:off x="1293813" y="4005064"/>
          <a:ext cx="9548990" cy="2319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20398">
                  <a:extLst>
                    <a:ext uri="{9D8B030D-6E8A-4147-A177-3AD203B41FA5}">
                      <a16:colId xmlns:a16="http://schemas.microsoft.com/office/drawing/2014/main" val="3311413845"/>
                    </a:ext>
                  </a:extLst>
                </a:gridCol>
                <a:gridCol w="4728592">
                  <a:extLst>
                    <a:ext uri="{9D8B030D-6E8A-4147-A177-3AD203B41FA5}">
                      <a16:colId xmlns:a16="http://schemas.microsoft.com/office/drawing/2014/main" val="4099964643"/>
                    </a:ext>
                  </a:extLst>
                </a:gridCol>
              </a:tblGrid>
              <a:tr h="3994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12892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Sickness absence 5.9% 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Deficit £445k YTD (Month 11)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Rehab beds, business case and Pod closure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17636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acuity increase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(future impact related to MHA reforms)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Waits for treatment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(Adult Autism Diagnosis)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31835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SystmOne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planning for waiting list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Agnes Unit Demand and 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70419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1F63830-6F15-47AC-891C-859BDBB65948}"/>
              </a:ext>
            </a:extLst>
          </p:cNvPr>
          <p:cNvSpPr/>
          <p:nvPr/>
        </p:nvSpPr>
        <p:spPr>
          <a:xfrm>
            <a:off x="117748" y="116632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170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68DF-DADD-4944-B16D-0D9969B8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Improvement Plans 2021/22 - Service and System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14EEF6E-E664-4415-8BC7-28F3AC2DA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46384"/>
              </p:ext>
            </p:extLst>
          </p:nvPr>
        </p:nvGraphicFramePr>
        <p:xfrm>
          <a:off x="1125860" y="692696"/>
          <a:ext cx="10729192" cy="634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16172">
                  <a:extLst>
                    <a:ext uri="{9D8B030D-6E8A-4147-A177-3AD203B41FA5}">
                      <a16:colId xmlns:a16="http://schemas.microsoft.com/office/drawing/2014/main" val="3311413845"/>
                    </a:ext>
                  </a:extLst>
                </a:gridCol>
                <a:gridCol w="5313020">
                  <a:extLst>
                    <a:ext uri="{9D8B030D-6E8A-4147-A177-3AD203B41FA5}">
                      <a16:colId xmlns:a16="http://schemas.microsoft.com/office/drawing/2014/main" val="4099964643"/>
                    </a:ext>
                  </a:extLst>
                </a:gridCol>
              </a:tblGrid>
              <a:tr h="3994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12892"/>
                  </a:ext>
                </a:extLst>
              </a:tr>
              <a:tr h="30198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Work: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team established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caseload, pathway and discharge supervision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planning, scheduling &amp; trajectories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H2 monies and bids against the £3.1m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 based service offer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impact and local access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LD&amp;A System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Health Checks – 68% (22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March)  </a:t>
                      </a:r>
                    </a:p>
                    <a:p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LeDeR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preparing for ASD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adult inpatient and 6 young people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and wellbeing reviews and panels completed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year plan delivering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 ICS Collaborative preparation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Sensory environments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ED ASD response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 investment plans awaiting NHSEI £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Strengthened SEND partnership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17636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Workforce: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Psychologists - summer intake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R&amp;R premia – AU, Psychology, +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 and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SystmOne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reform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Educational Lead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Matron recruitment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AHP Operational – Professional Leadership roles 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Nurse Associate recruitment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H&amp;WB work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Agnes Unit Commissioning: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CCG - all pods, ATU, HD &amp; Rehab Business Case 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rehab framework submission 28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Feb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judgement proposal with CCG colleagues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build early engagement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report for LD QIP 2021/22 – Received </a:t>
                      </a:r>
                    </a:p>
                    <a:p>
                      <a:r>
                        <a:rPr lang="en-GB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 QIP governed by the collaborative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3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68DF-DADD-4944-B16D-0D9969B8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/>
          <a:lstStyle/>
          <a:p>
            <a:r>
              <a:rPr lang="en-GB" dirty="0"/>
              <a:t>2022/23 Plans…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705CF5BA-EC6F-4FCE-9B82-9E68AF0E1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17814"/>
              </p:ext>
            </p:extLst>
          </p:nvPr>
        </p:nvGraphicFramePr>
        <p:xfrm>
          <a:off x="1295855" y="1903400"/>
          <a:ext cx="10513168" cy="2959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30605">
                  <a:extLst>
                    <a:ext uri="{9D8B030D-6E8A-4147-A177-3AD203B41FA5}">
                      <a16:colId xmlns:a16="http://schemas.microsoft.com/office/drawing/2014/main" val="3311413845"/>
                    </a:ext>
                  </a:extLst>
                </a:gridCol>
                <a:gridCol w="5282563">
                  <a:extLst>
                    <a:ext uri="{9D8B030D-6E8A-4147-A177-3AD203B41FA5}">
                      <a16:colId xmlns:a16="http://schemas.microsoft.com/office/drawing/2014/main" val="4099964643"/>
                    </a:ext>
                  </a:extLst>
                </a:gridCol>
              </a:tblGrid>
              <a:tr h="3994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12892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 QIP and benchmarking outcomes have set improvement priorities for 2022/23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Agnes Unit new/rehab offer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17636"/>
                  </a:ext>
                </a:extLst>
              </a:tr>
              <a:tr h="486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focus on autism</a:t>
                      </a:r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Formalisation and leadership of the ICS Collaborative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31835"/>
                  </a:ext>
                </a:extLst>
              </a:tr>
              <a:tr h="48636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services and investment - implementation </a:t>
                      </a:r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access to community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91495"/>
                  </a:ext>
                </a:extLst>
              </a:tr>
              <a:tr h="48636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 change in service user and staff experience </a:t>
                      </a:r>
                    </a:p>
                    <a:p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health inequalities workplan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70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9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68DF-DADD-4944-B16D-0D9969B8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r>
              <a:rPr lang="en-GB" dirty="0"/>
              <a:t>Help…</a:t>
            </a: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D396FAAC-5A4F-45F1-9C3F-31A260972B9C}"/>
              </a:ext>
            </a:extLst>
          </p:cNvPr>
          <p:cNvSpPr/>
          <p:nvPr/>
        </p:nvSpPr>
        <p:spPr>
          <a:xfrm>
            <a:off x="5302324" y="2996952"/>
            <a:ext cx="792088" cy="710952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705CF5BA-EC6F-4FCE-9B82-9E68AF0E1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60170"/>
              </p:ext>
            </p:extLst>
          </p:nvPr>
        </p:nvGraphicFramePr>
        <p:xfrm>
          <a:off x="981844" y="1340768"/>
          <a:ext cx="10513168" cy="4697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3311413845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4099964643"/>
                    </a:ext>
                  </a:extLst>
                </a:gridCol>
              </a:tblGrid>
              <a:tr h="3994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12892"/>
                  </a:ext>
                </a:extLst>
              </a:tr>
              <a:tr h="57002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 of all the community budget to the community service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address: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risks caused by increasing waits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in acuity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health and 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Continued support in Bradgate Unit building plans for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12 bedded LD&amp;A facility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17636"/>
                  </a:ext>
                </a:extLst>
              </a:tr>
              <a:tr h="486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Agnes Unit business case agreement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CCG system colleagues, and/or closure of Pods and mitigation to ensure we minimise the impact on OOA placements and we don’t re-open out of hours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 priority for 2022/23…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 of all services to meet the needs of autistic people and people with a learning disability: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Routinely regard this cohort as High Priority on all waiting lists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trustwide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for sensory environments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 benchmarking and improvement plans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3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2381</TotalTime>
  <Words>878</Words>
  <Application>Microsoft Office PowerPoint</Application>
  <PresentationFormat>Custom</PresentationFormat>
  <Paragraphs>165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Euphemia</vt:lpstr>
      <vt:lpstr>Serenity 16x9</vt:lpstr>
      <vt:lpstr> Learning Disability  and  Neurodiversity</vt:lpstr>
      <vt:lpstr>LD&amp;ND System</vt:lpstr>
      <vt:lpstr>PowerPoint Presentation</vt:lpstr>
      <vt:lpstr>LD&amp;ND System Challenges in 2022/23</vt:lpstr>
      <vt:lpstr>LPT Services </vt:lpstr>
      <vt:lpstr>Improvement Plans 2021/22 - Service and System</vt:lpstr>
      <vt:lpstr>2022/23 Plans…</vt:lpstr>
      <vt:lpstr>Help…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Disability and Autism Services</dc:title>
  <dc:creator>Roberts Mark (FYPC)</dc:creator>
  <cp:lastModifiedBy>MANJRA, Laiqaah (LEICESTERSHIRE PARTNERSHIP NHS TRUST)</cp:lastModifiedBy>
  <cp:revision>71</cp:revision>
  <dcterms:created xsi:type="dcterms:W3CDTF">2021-11-30T18:23:40Z</dcterms:created>
  <dcterms:modified xsi:type="dcterms:W3CDTF">2022-04-13T13:17:39Z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