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0"/>
  </p:notesMasterIdLst>
  <p:sldIdLst>
    <p:sldId id="257" r:id="rId2"/>
    <p:sldId id="270" r:id="rId3"/>
    <p:sldId id="271" r:id="rId4"/>
    <p:sldId id="265" r:id="rId5"/>
    <p:sldId id="287" r:id="rId6"/>
    <p:sldId id="268" r:id="rId7"/>
    <p:sldId id="260" r:id="rId8"/>
    <p:sldId id="261" r:id="rId9"/>
    <p:sldId id="283" r:id="rId10"/>
    <p:sldId id="285" r:id="rId11"/>
    <p:sldId id="273" r:id="rId12"/>
    <p:sldId id="282" r:id="rId13"/>
    <p:sldId id="258" r:id="rId14"/>
    <p:sldId id="272" r:id="rId15"/>
    <p:sldId id="278" r:id="rId16"/>
    <p:sldId id="279" r:id="rId17"/>
    <p:sldId id="280" r:id="rId18"/>
    <p:sldId id="28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865982-BE36-4B82-957C-3ECDBBDEAC89}" type="datetimeFigureOut">
              <a:rPr lang="en-GB" smtClean="0"/>
              <a:t>04/08/2022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C598DD-3331-43DB-963C-4032824488CB}" type="slidenum">
              <a:rPr lang="en-GB" smtClean="0"/>
              <a:t>‹#›</a:t>
            </a:fld>
            <a:endParaRPr lang="en-GB" dirty="0"/>
          </a:p>
        </p:txBody>
      </p:sp>
    </p:spTree>
    <p:extLst>
      <p:ext uri="{BB962C8B-B14F-4D97-AF65-F5344CB8AC3E}">
        <p14:creationId xmlns:p14="http://schemas.microsoft.com/office/powerpoint/2010/main" val="164952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2354746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3178019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1234332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3024337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1716117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1978016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8" name="Footer Placeholder 7"/>
          <p:cNvSpPr>
            <a:spLocks noGrp="1"/>
          </p:cNvSpPr>
          <p:nvPr>
            <p:ph type="ftr" sz="quarter" idx="11"/>
          </p:nvPr>
        </p:nvSpPr>
        <p:spPr>
          <a:xfrm>
            <a:off x="561111" y="6391838"/>
            <a:ext cx="3644282" cy="304801"/>
          </a:xfrm>
        </p:spPr>
        <p:txBody>
          <a:bodyPr/>
          <a:lstStyle/>
          <a:p>
            <a:endParaRPr lang="en-GB" dirty="0"/>
          </a:p>
        </p:txBody>
      </p:sp>
      <p:sp>
        <p:nvSpPr>
          <p:cNvPr id="9" name="Slide Number Placeholder 8"/>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1406316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1585169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428270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569271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200361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51249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335691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255922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395538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153735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DCE203-E752-48A6-B577-6F5F31B84883}" type="datetimeFigureOut">
              <a:rPr lang="en-GB" smtClean="0"/>
              <a:t>04/08/2022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365A64-5F0F-45B2-B430-4592729A2580}" type="slidenum">
              <a:rPr lang="en-GB" smtClean="0"/>
              <a:t>‹#›</a:t>
            </a:fld>
            <a:endParaRPr lang="en-GB" dirty="0"/>
          </a:p>
        </p:txBody>
      </p:sp>
    </p:spTree>
    <p:extLst>
      <p:ext uri="{BB962C8B-B14F-4D97-AF65-F5344CB8AC3E}">
        <p14:creationId xmlns:p14="http://schemas.microsoft.com/office/powerpoint/2010/main" val="2534964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9DCE203-E752-48A6-B577-6F5F31B84883}" type="datetimeFigureOut">
              <a:rPr lang="en-GB" smtClean="0"/>
              <a:t>04/08/2022</a:t>
            </a:fld>
            <a:endParaRPr lang="en-GB"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9365A64-5F0F-45B2-B430-4592729A2580}" type="slidenum">
              <a:rPr lang="en-GB" smtClean="0"/>
              <a:t>‹#›</a:t>
            </a:fld>
            <a:endParaRPr lang="en-GB" dirty="0"/>
          </a:p>
        </p:txBody>
      </p:sp>
    </p:spTree>
    <p:extLst>
      <p:ext uri="{BB962C8B-B14F-4D97-AF65-F5344CB8AC3E}">
        <p14:creationId xmlns:p14="http://schemas.microsoft.com/office/powerpoint/2010/main" val="3241155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leicspart.nhs.uk/services/dynamic-support-pathway/" TargetMode="External"/><Relationship Id="rId2" Type="http://schemas.openxmlformats.org/officeDocument/2006/relationships/hyperlink" Target="https://llrldadmissionavoidancetool.leicestershire.nhs.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leicspart.nhs.uk/services/dynamic-support-pathway/" TargetMode="External"/><Relationship Id="rId7" Type="http://schemas.openxmlformats.org/officeDocument/2006/relationships/hyperlink" Target="mailto:Matthew.childs2@nhs.net" TargetMode="External"/><Relationship Id="rId2" Type="http://schemas.openxmlformats.org/officeDocument/2006/relationships/hyperlink" Target="https://llrldadmissionavoidancetool.leicestershire.nhs.uk/" TargetMode="External"/><Relationship Id="rId1" Type="http://schemas.openxmlformats.org/officeDocument/2006/relationships/slideLayout" Target="../slideLayouts/slideLayout2.xml"/><Relationship Id="rId6" Type="http://schemas.openxmlformats.org/officeDocument/2006/relationships/hyperlink" Target="mailto:Laura.rodman@nhs.net" TargetMode="External"/><Relationship Id="rId5" Type="http://schemas.openxmlformats.org/officeDocument/2006/relationships/hyperlink" Target="mailto:lpt.adult-lda-dsp@nhs.net" TargetMode="External"/><Relationship Id="rId4" Type="http://schemas.openxmlformats.org/officeDocument/2006/relationships/hyperlink" Target="mailto:lpt.childrens-lda.dsp@nhs.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B61E0-99DD-3746-8675-134EDE566D7F}"/>
              </a:ext>
            </a:extLst>
          </p:cNvPr>
          <p:cNvSpPr>
            <a:spLocks noGrp="1"/>
          </p:cNvSpPr>
          <p:nvPr>
            <p:ph type="ctrTitle"/>
          </p:nvPr>
        </p:nvSpPr>
        <p:spPr>
          <a:xfrm>
            <a:off x="1581625" y="2899593"/>
            <a:ext cx="8733950" cy="1926192"/>
          </a:xfrm>
        </p:spPr>
        <p:txBody>
          <a:bodyPr>
            <a:normAutofit fontScale="90000"/>
          </a:bodyPr>
          <a:lstStyle/>
          <a:p>
            <a:pPr algn="ctr"/>
            <a:br>
              <a:rPr lang="en-US" sz="6700" b="1" dirty="0"/>
            </a:br>
            <a:br>
              <a:rPr lang="en-US" sz="6700" b="1" dirty="0"/>
            </a:br>
            <a:br>
              <a:rPr lang="en-US" sz="6700" b="1" dirty="0"/>
            </a:br>
            <a:br>
              <a:rPr lang="en-US" sz="6700" b="1" dirty="0"/>
            </a:br>
            <a:br>
              <a:rPr lang="en-US" sz="6700" b="1" dirty="0"/>
            </a:br>
            <a:br>
              <a:rPr lang="en-US" sz="6700" b="1" dirty="0"/>
            </a:br>
            <a:br>
              <a:rPr lang="en-US" sz="6700" b="1" dirty="0"/>
            </a:br>
            <a:br>
              <a:rPr lang="en-US" sz="6700" b="1" dirty="0"/>
            </a:br>
            <a:br>
              <a:rPr lang="en-US" sz="6700" b="1" dirty="0"/>
            </a:br>
            <a:br>
              <a:rPr lang="en-US" sz="6700" b="1" dirty="0"/>
            </a:br>
            <a:r>
              <a:rPr lang="en-US" sz="4400" b="1" dirty="0"/>
              <a:t>Introduction to the </a:t>
            </a:r>
            <a:br>
              <a:rPr lang="en-US" sz="4400" b="1" dirty="0"/>
            </a:br>
            <a:r>
              <a:rPr lang="en-US" sz="4400" b="1" dirty="0"/>
              <a:t>Dynamic Support Pathway (DSP)</a:t>
            </a:r>
            <a:br>
              <a:rPr lang="en-US" sz="3100" b="1" dirty="0"/>
            </a:br>
            <a:br>
              <a:rPr lang="en-US" sz="3100" b="1" dirty="0"/>
            </a:br>
            <a:br>
              <a:rPr lang="en-US" sz="3100" b="1" dirty="0"/>
            </a:br>
            <a:r>
              <a:rPr lang="en-US" sz="3100" b="1" dirty="0"/>
              <a:t> </a:t>
            </a:r>
            <a:endParaRPr lang="en-US" sz="2200" b="1" dirty="0">
              <a:solidFill>
                <a:schemeClr val="accent2">
                  <a:lumMod val="75000"/>
                </a:scheme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825" y="5004990"/>
            <a:ext cx="937345" cy="93734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7290" y="5012240"/>
            <a:ext cx="1408579" cy="93734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66392" y="602630"/>
            <a:ext cx="2160403" cy="756298"/>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588" y="602630"/>
            <a:ext cx="1910389" cy="650028"/>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63922" y="5012240"/>
            <a:ext cx="1703306" cy="930095"/>
          </a:xfrm>
          <a:prstGeom prst="rect">
            <a:avLst/>
          </a:prstGeom>
        </p:spPr>
      </p:pic>
      <p:pic>
        <p:nvPicPr>
          <p:cNvPr id="3074" name="Picture 17" descr="See the source ima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6799" y="554699"/>
            <a:ext cx="1486621" cy="697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779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4">
            <a:extLst>
              <a:ext uri="{FF2B5EF4-FFF2-40B4-BE49-F238E27FC236}">
                <a16:creationId xmlns:a16="http://schemas.microsoft.com/office/drawing/2014/main" id="{14250FE4-2B36-4CA6-8821-B6FA74504EF9}"/>
              </a:ext>
            </a:extLst>
          </p:cNvPr>
          <p:cNvSpPr txBox="1">
            <a:spLocks/>
          </p:cNvSpPr>
          <p:nvPr/>
        </p:nvSpPr>
        <p:spPr>
          <a:xfrm>
            <a:off x="604660" y="504699"/>
            <a:ext cx="2287407" cy="137726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4000" dirty="0"/>
              <a:t>Referral Process</a:t>
            </a:r>
          </a:p>
        </p:txBody>
      </p:sp>
      <p:pic>
        <p:nvPicPr>
          <p:cNvPr id="4" name="Picture 3">
            <a:extLst>
              <a:ext uri="{FF2B5EF4-FFF2-40B4-BE49-F238E27FC236}">
                <a16:creationId xmlns:a16="http://schemas.microsoft.com/office/drawing/2014/main" id="{BA3FF276-48D1-4BEF-8707-757F7E4EDBC8}"/>
              </a:ext>
            </a:extLst>
          </p:cNvPr>
          <p:cNvPicPr>
            <a:picLocks noChangeAspect="1"/>
          </p:cNvPicPr>
          <p:nvPr/>
        </p:nvPicPr>
        <p:blipFill>
          <a:blip r:embed="rId2"/>
          <a:stretch>
            <a:fillRect/>
          </a:stretch>
        </p:blipFill>
        <p:spPr>
          <a:xfrm>
            <a:off x="3996870" y="275180"/>
            <a:ext cx="4548130" cy="6582820"/>
          </a:xfrm>
          <a:prstGeom prst="rect">
            <a:avLst/>
          </a:prstGeom>
        </p:spPr>
      </p:pic>
    </p:spTree>
    <p:extLst>
      <p:ext uri="{BB962C8B-B14F-4D97-AF65-F5344CB8AC3E}">
        <p14:creationId xmlns:p14="http://schemas.microsoft.com/office/powerpoint/2010/main" val="3457722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3207"/>
          </a:xfrm>
        </p:spPr>
        <p:txBody>
          <a:bodyPr>
            <a:normAutofit/>
          </a:bodyPr>
          <a:lstStyle/>
          <a:p>
            <a:r>
              <a:rPr lang="en-GB" sz="2800" dirty="0"/>
              <a:t>The Referral Process</a:t>
            </a:r>
          </a:p>
        </p:txBody>
      </p:sp>
      <p:sp>
        <p:nvSpPr>
          <p:cNvPr id="3" name="Content Placeholder 2"/>
          <p:cNvSpPr>
            <a:spLocks noGrp="1"/>
          </p:cNvSpPr>
          <p:nvPr>
            <p:ph idx="1"/>
          </p:nvPr>
        </p:nvSpPr>
        <p:spPr>
          <a:xfrm>
            <a:off x="379623" y="2563267"/>
            <a:ext cx="11812377" cy="2848708"/>
          </a:xfrm>
        </p:spPr>
        <p:txBody>
          <a:bodyPr>
            <a:normAutofit fontScale="62500" lnSpcReduction="20000"/>
          </a:bodyPr>
          <a:lstStyle/>
          <a:p>
            <a:r>
              <a:rPr lang="en-GB" dirty="0"/>
              <a:t>Referral form accessed via online platform:   </a:t>
            </a:r>
            <a:r>
              <a:rPr lang="en-GB" dirty="0">
                <a:solidFill>
                  <a:schemeClr val="accent1">
                    <a:lumMod val="75000"/>
                  </a:schemeClr>
                </a:solidFill>
                <a:latin typeface="+mj-lt"/>
                <a:hlinkClick r:id="rId2">
                  <a:extLst>
                    <a:ext uri="{A12FA001-AC4F-418D-AE19-62706E023703}">
                      <ahyp:hlinkClr xmlns:ahyp="http://schemas.microsoft.com/office/drawing/2018/hyperlinkcolor" val="tx"/>
                    </a:ext>
                  </a:extLst>
                </a:hlinkClick>
              </a:rPr>
              <a:t>https://llrldadmissionavoidancetool.leicestershire.nhs.uk</a:t>
            </a:r>
            <a:endParaRPr lang="en-GB" dirty="0">
              <a:solidFill>
                <a:schemeClr val="accent1">
                  <a:lumMod val="75000"/>
                </a:schemeClr>
              </a:solidFill>
              <a:latin typeface="+mj-lt"/>
            </a:endParaRPr>
          </a:p>
          <a:p>
            <a:pPr marL="0" indent="0">
              <a:buNone/>
            </a:pPr>
            <a:endParaRPr lang="en-GB" dirty="0"/>
          </a:p>
          <a:p>
            <a:r>
              <a:rPr lang="en-GB" dirty="0"/>
              <a:t>Accessible to Health, Social Care and Education teams</a:t>
            </a:r>
          </a:p>
          <a:p>
            <a:pPr marL="0" indent="0">
              <a:buNone/>
            </a:pPr>
            <a:endParaRPr lang="en-GB" dirty="0"/>
          </a:p>
          <a:p>
            <a:r>
              <a:rPr lang="en-GB" dirty="0"/>
              <a:t>Consent is required.   Consent form is available on the DSP website page  </a:t>
            </a:r>
            <a:r>
              <a:rPr lang="en-GB" u="sng" dirty="0">
                <a:solidFill>
                  <a:schemeClr val="accent1">
                    <a:lumMod val="75000"/>
                  </a:schemeClr>
                </a:solidFill>
                <a:effectLst/>
                <a:latin typeface="+mj-lt"/>
                <a:ea typeface="Calibri" panose="020F0502020204030204" pitchFamily="34" charset="0"/>
                <a:hlinkClick r:id="rId3">
                  <a:extLst>
                    <a:ext uri="{A12FA001-AC4F-418D-AE19-62706E023703}">
                      <ahyp:hlinkClr xmlns:ahyp="http://schemas.microsoft.com/office/drawing/2018/hyperlinkcolor" val="tx"/>
                    </a:ext>
                  </a:extLst>
                </a:hlinkClick>
              </a:rPr>
              <a:t>https://www.leicspart.nhs.uk/services/dynamic-support-pathway/</a:t>
            </a:r>
            <a:r>
              <a:rPr lang="en-GB" dirty="0">
                <a:solidFill>
                  <a:schemeClr val="accent1">
                    <a:lumMod val="75000"/>
                  </a:schemeClr>
                </a:solidFill>
                <a:effectLst/>
                <a:latin typeface="+mj-lt"/>
                <a:ea typeface="Calibri" panose="020F0502020204030204" pitchFamily="34" charset="0"/>
              </a:rPr>
              <a:t> </a:t>
            </a:r>
            <a:endParaRPr lang="en-GB" dirty="0"/>
          </a:p>
          <a:p>
            <a:pPr marL="0" indent="0">
              <a:buNone/>
            </a:pPr>
            <a:endParaRPr lang="en-GB" dirty="0"/>
          </a:p>
          <a:p>
            <a:r>
              <a:rPr lang="en-GB" dirty="0"/>
              <a:t>Multi-Agency Meeting (MAM) notes template available on the DSP website page</a:t>
            </a:r>
          </a:p>
          <a:p>
            <a:pPr marL="0" indent="0">
              <a:buNone/>
            </a:pPr>
            <a:endParaRPr lang="en-GB" dirty="0"/>
          </a:p>
          <a:p>
            <a:r>
              <a:rPr lang="en-GB" dirty="0"/>
              <a:t>Standard Operating Procedure (SOP) available on the DSP website page</a:t>
            </a:r>
          </a:p>
          <a:p>
            <a:pPr marL="0" indent="0">
              <a:buNone/>
            </a:pPr>
            <a:endParaRPr lang="en-GB" dirty="0"/>
          </a:p>
          <a:p>
            <a:r>
              <a:rPr lang="en-GB" dirty="0"/>
              <a:t>Gaps in Service Form available on the DSP website page to support with identifying and addressing gaps in services</a:t>
            </a:r>
          </a:p>
        </p:txBody>
      </p:sp>
    </p:spTree>
    <p:extLst>
      <p:ext uri="{BB962C8B-B14F-4D97-AF65-F5344CB8AC3E}">
        <p14:creationId xmlns:p14="http://schemas.microsoft.com/office/powerpoint/2010/main" val="1764661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83351"/>
          </a:xfrm>
        </p:spPr>
        <p:txBody>
          <a:bodyPr>
            <a:noAutofit/>
          </a:bodyPr>
          <a:lstStyle/>
          <a:p>
            <a:r>
              <a:rPr lang="en-GB" sz="2800" dirty="0"/>
              <a:t>Contents of the  Referral Form</a:t>
            </a:r>
          </a:p>
        </p:txBody>
      </p:sp>
      <p:sp>
        <p:nvSpPr>
          <p:cNvPr id="3" name="Content Placeholder 2"/>
          <p:cNvSpPr>
            <a:spLocks noGrp="1"/>
          </p:cNvSpPr>
          <p:nvPr>
            <p:ph idx="1"/>
          </p:nvPr>
        </p:nvSpPr>
        <p:spPr>
          <a:xfrm>
            <a:off x="947060" y="2283106"/>
            <a:ext cx="8596668" cy="4479202"/>
          </a:xfrm>
        </p:spPr>
        <p:txBody>
          <a:bodyPr>
            <a:noAutofit/>
          </a:bodyPr>
          <a:lstStyle/>
          <a:p>
            <a:r>
              <a:rPr lang="en-GB" sz="1700" dirty="0"/>
              <a:t>Patient ID information</a:t>
            </a:r>
          </a:p>
          <a:p>
            <a:r>
              <a:rPr lang="en-GB" sz="1700" dirty="0"/>
              <a:t>Demographic information</a:t>
            </a:r>
          </a:p>
          <a:p>
            <a:r>
              <a:rPr lang="en-GB" sz="1700" dirty="0"/>
              <a:t>Commissioner information</a:t>
            </a:r>
          </a:p>
          <a:p>
            <a:r>
              <a:rPr lang="en-GB" sz="1700" dirty="0"/>
              <a:t>Patient/carer information</a:t>
            </a:r>
          </a:p>
          <a:p>
            <a:r>
              <a:rPr lang="en-GB" sz="1700" dirty="0"/>
              <a:t>Current care team</a:t>
            </a:r>
          </a:p>
          <a:p>
            <a:r>
              <a:rPr lang="en-GB" sz="1700" dirty="0"/>
              <a:t>Current location/home/provider</a:t>
            </a:r>
          </a:p>
          <a:p>
            <a:r>
              <a:rPr lang="en-GB" sz="1700" dirty="0"/>
              <a:t>Communication needs</a:t>
            </a:r>
          </a:p>
          <a:p>
            <a:r>
              <a:rPr lang="en-GB" sz="1700" dirty="0"/>
              <a:t>Brief History</a:t>
            </a:r>
          </a:p>
          <a:p>
            <a:r>
              <a:rPr lang="en-GB" sz="1700" dirty="0"/>
              <a:t>Overview of the Current Situation/Current Concerns</a:t>
            </a:r>
          </a:p>
          <a:p>
            <a:r>
              <a:rPr lang="en-GB" sz="1700" dirty="0"/>
              <a:t>Risk Details</a:t>
            </a:r>
          </a:p>
          <a:p>
            <a:r>
              <a:rPr lang="en-GB" sz="1700" dirty="0"/>
              <a:t>Safeguarding Information</a:t>
            </a:r>
          </a:p>
          <a:p>
            <a:r>
              <a:rPr lang="en-GB" sz="1700" dirty="0"/>
              <a:t>Additional support already in place?</a:t>
            </a:r>
          </a:p>
          <a:p>
            <a:endParaRPr lang="en-GB" sz="1700" dirty="0"/>
          </a:p>
        </p:txBody>
      </p:sp>
    </p:spTree>
    <p:extLst>
      <p:ext uri="{BB962C8B-B14F-4D97-AF65-F5344CB8AC3E}">
        <p14:creationId xmlns:p14="http://schemas.microsoft.com/office/powerpoint/2010/main" val="270777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0121"/>
            <a:ext cx="2817629" cy="1903230"/>
          </a:xfrm>
        </p:spPr>
        <p:txBody>
          <a:bodyPr>
            <a:noAutofit/>
          </a:bodyPr>
          <a:lstStyle/>
          <a:p>
            <a:pPr algn="ctr"/>
            <a:r>
              <a:rPr lang="en-GB" sz="2400" b="1" dirty="0">
                <a:solidFill>
                  <a:schemeClr val="accent1">
                    <a:lumMod val="75000"/>
                  </a:schemeClr>
                </a:solidFill>
              </a:rPr>
              <a:t>Multi-Agency </a:t>
            </a:r>
            <a:br>
              <a:rPr lang="en-GB" sz="2400" b="1" dirty="0">
                <a:solidFill>
                  <a:schemeClr val="accent1">
                    <a:lumMod val="75000"/>
                  </a:schemeClr>
                </a:solidFill>
              </a:rPr>
            </a:br>
            <a:r>
              <a:rPr lang="en-GB" sz="2400" b="1" dirty="0">
                <a:solidFill>
                  <a:schemeClr val="accent1">
                    <a:lumMod val="75000"/>
                  </a:schemeClr>
                </a:solidFill>
              </a:rPr>
              <a:t>   Meeting (MAM)</a:t>
            </a:r>
          </a:p>
        </p:txBody>
      </p:sp>
      <p:pic>
        <p:nvPicPr>
          <p:cNvPr id="5" name="Picture 4">
            <a:extLst>
              <a:ext uri="{FF2B5EF4-FFF2-40B4-BE49-F238E27FC236}">
                <a16:creationId xmlns:a16="http://schemas.microsoft.com/office/drawing/2014/main" id="{091CE34D-12C2-46D0-A43B-0D0D3585E244}"/>
              </a:ext>
            </a:extLst>
          </p:cNvPr>
          <p:cNvPicPr>
            <a:picLocks noChangeAspect="1"/>
          </p:cNvPicPr>
          <p:nvPr/>
        </p:nvPicPr>
        <p:blipFill>
          <a:blip r:embed="rId2"/>
          <a:stretch>
            <a:fillRect/>
          </a:stretch>
        </p:blipFill>
        <p:spPr>
          <a:xfrm>
            <a:off x="3549014" y="441007"/>
            <a:ext cx="5281530" cy="6112193"/>
          </a:xfrm>
          <a:prstGeom prst="rect">
            <a:avLst/>
          </a:prstGeom>
        </p:spPr>
      </p:pic>
    </p:spTree>
    <p:extLst>
      <p:ext uri="{BB962C8B-B14F-4D97-AF65-F5344CB8AC3E}">
        <p14:creationId xmlns:p14="http://schemas.microsoft.com/office/powerpoint/2010/main" val="1833975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5333"/>
          </a:xfrm>
        </p:spPr>
        <p:txBody>
          <a:bodyPr>
            <a:normAutofit/>
          </a:bodyPr>
          <a:lstStyle/>
          <a:p>
            <a:r>
              <a:rPr lang="en-GB" sz="2800" dirty="0"/>
              <a:t>The MAM Notes Template</a:t>
            </a:r>
          </a:p>
        </p:txBody>
      </p:sp>
      <p:sp>
        <p:nvSpPr>
          <p:cNvPr id="3" name="Content Placeholder 2"/>
          <p:cNvSpPr>
            <a:spLocks noGrp="1"/>
          </p:cNvSpPr>
          <p:nvPr>
            <p:ph idx="1"/>
          </p:nvPr>
        </p:nvSpPr>
        <p:spPr>
          <a:xfrm>
            <a:off x="677334" y="2544809"/>
            <a:ext cx="10773931" cy="3703591"/>
          </a:xfrm>
        </p:spPr>
        <p:txBody>
          <a:bodyPr/>
          <a:lstStyle/>
          <a:p>
            <a:r>
              <a:rPr lang="en-GB" dirty="0">
                <a:latin typeface="+mj-lt"/>
                <a:ea typeface="Times New Roman" panose="02020603050405020304" pitchFamily="18" charset="0"/>
                <a:cs typeface="Arial" panose="020B0604020202020204" pitchFamily="34" charset="0"/>
              </a:rPr>
              <a:t>All sections of this template should be discussed at the Multi-Agency Meeting (MAM)</a:t>
            </a:r>
            <a:endParaRPr lang="en-GB" dirty="0">
              <a:latin typeface="+mj-lt"/>
              <a:ea typeface="Times New Roman" panose="02020603050405020304" pitchFamily="18" charset="0"/>
              <a:cs typeface="Times New Roman" panose="02020603050405020304" pitchFamily="18" charset="0"/>
            </a:endParaRPr>
          </a:p>
          <a:p>
            <a:r>
              <a:rPr lang="en-GB" dirty="0">
                <a:latin typeface="+mj-lt"/>
              </a:rPr>
              <a:t>Simply here to provide guidance and information as to what will be asked and discussed during the meeting</a:t>
            </a:r>
          </a:p>
          <a:p>
            <a:r>
              <a:rPr lang="en-GB" dirty="0">
                <a:latin typeface="+mj-lt"/>
              </a:rPr>
              <a:t>Addresses the Key Lines of Enquiry</a:t>
            </a:r>
          </a:p>
          <a:p>
            <a:r>
              <a:rPr lang="en-GB" dirty="0">
                <a:latin typeface="+mj-lt"/>
                <a:ea typeface="Times New Roman" panose="02020603050405020304" pitchFamily="18" charset="0"/>
                <a:cs typeface="Arial" panose="020B0604020202020204" pitchFamily="34" charset="0"/>
              </a:rPr>
              <a:t>This template can also be used as an update template for subsequent multi-agency meetings. In this instance any changes in circumstances or presentation can be recorded and a new action plan developed.</a:t>
            </a:r>
          </a:p>
          <a:p>
            <a:r>
              <a:rPr lang="en-GB" dirty="0">
                <a:latin typeface="+mj-lt"/>
                <a:ea typeface="Times New Roman" panose="02020603050405020304" pitchFamily="18" charset="0"/>
                <a:cs typeface="Arial" panose="020B0604020202020204" pitchFamily="34" charset="0"/>
              </a:rPr>
              <a:t>Captures the names and contact details of all attendees</a:t>
            </a:r>
          </a:p>
          <a:p>
            <a:r>
              <a:rPr lang="en-GB" dirty="0">
                <a:latin typeface="+mj-lt"/>
                <a:ea typeface="Times New Roman" panose="02020603050405020304" pitchFamily="18" charset="0"/>
                <a:cs typeface="Arial" panose="020B0604020202020204" pitchFamily="34" charset="0"/>
              </a:rPr>
              <a:t>Captures the action plan, key tasks, who will complete them and timelines required </a:t>
            </a:r>
          </a:p>
          <a:p>
            <a:r>
              <a:rPr lang="en-GB" dirty="0">
                <a:latin typeface="+mj-lt"/>
                <a:ea typeface="Times New Roman" panose="02020603050405020304" pitchFamily="18" charset="0"/>
                <a:cs typeface="Arial" panose="020B0604020202020204" pitchFamily="34" charset="0"/>
              </a:rPr>
              <a:t>Key questions regarding what happens next</a:t>
            </a:r>
            <a:endParaRPr lang="en-GB" dirty="0">
              <a:latin typeface="+mj-lt"/>
              <a:ea typeface="Times New Roman" panose="02020603050405020304" pitchFamily="18" charset="0"/>
              <a:cs typeface="Times New Roman" panose="02020603050405020304" pitchFamily="18" charset="0"/>
            </a:endParaRPr>
          </a:p>
          <a:p>
            <a:endParaRPr lang="en-GB" dirty="0"/>
          </a:p>
          <a:p>
            <a:endParaRPr lang="en-GB" dirty="0"/>
          </a:p>
        </p:txBody>
      </p:sp>
    </p:spTree>
    <p:extLst>
      <p:ext uri="{BB962C8B-B14F-4D97-AF65-F5344CB8AC3E}">
        <p14:creationId xmlns:p14="http://schemas.microsoft.com/office/powerpoint/2010/main" val="2337728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9422"/>
            <a:ext cx="8596668" cy="600583"/>
          </a:xfrm>
        </p:spPr>
        <p:txBody>
          <a:bodyPr>
            <a:normAutofit/>
          </a:bodyPr>
          <a:lstStyle/>
          <a:p>
            <a:r>
              <a:rPr lang="en-GB" sz="2800" dirty="0"/>
              <a:t>Key Lines of Enquiry</a:t>
            </a:r>
          </a:p>
        </p:txBody>
      </p:sp>
      <p:sp>
        <p:nvSpPr>
          <p:cNvPr id="3" name="Content Placeholder 2"/>
          <p:cNvSpPr>
            <a:spLocks noGrp="1"/>
          </p:cNvSpPr>
          <p:nvPr>
            <p:ph idx="1"/>
          </p:nvPr>
        </p:nvSpPr>
        <p:spPr>
          <a:xfrm>
            <a:off x="953780" y="2335702"/>
            <a:ext cx="8596668" cy="4522298"/>
          </a:xfrm>
        </p:spPr>
        <p:txBody>
          <a:bodyPr/>
          <a:lstStyle/>
          <a:p>
            <a:r>
              <a:rPr lang="en-GB" dirty="0"/>
              <a:t>Update on Current Situation (since referral or last MAM)</a:t>
            </a:r>
          </a:p>
          <a:p>
            <a:r>
              <a:rPr lang="en-GB" dirty="0"/>
              <a:t>Physical Health</a:t>
            </a:r>
          </a:p>
          <a:p>
            <a:r>
              <a:rPr lang="en-GB" dirty="0"/>
              <a:t>Appropriate Care and Support</a:t>
            </a:r>
          </a:p>
          <a:p>
            <a:r>
              <a:rPr lang="en-GB" dirty="0"/>
              <a:t>Parent, Family and Carer involvement</a:t>
            </a:r>
          </a:p>
          <a:p>
            <a:r>
              <a:rPr lang="en-GB" dirty="0"/>
              <a:t>Aspirations of the Individual</a:t>
            </a:r>
          </a:p>
          <a:p>
            <a:r>
              <a:rPr lang="en-GB" dirty="0"/>
              <a:t>Rights and Legal Frameworks</a:t>
            </a:r>
          </a:p>
          <a:p>
            <a:r>
              <a:rPr lang="en-GB" dirty="0"/>
              <a:t>Education (if applicable)</a:t>
            </a:r>
          </a:p>
          <a:p>
            <a:r>
              <a:rPr lang="en-GB" dirty="0"/>
              <a:t>Impact of Covid-19</a:t>
            </a:r>
          </a:p>
          <a:p>
            <a:r>
              <a:rPr lang="en-GB" dirty="0"/>
              <a:t>Safe</a:t>
            </a:r>
          </a:p>
          <a:p>
            <a:r>
              <a:rPr lang="en-GB" dirty="0"/>
              <a:t>Least Restrictive Environment</a:t>
            </a:r>
          </a:p>
          <a:p>
            <a:r>
              <a:rPr lang="en-GB" dirty="0"/>
              <a:t>In-Patient Treatment Recommendations (If applicable)</a:t>
            </a:r>
          </a:p>
          <a:p>
            <a:endParaRPr lang="en-GB" dirty="0"/>
          </a:p>
        </p:txBody>
      </p:sp>
    </p:spTree>
    <p:extLst>
      <p:ext uri="{BB962C8B-B14F-4D97-AF65-F5344CB8AC3E}">
        <p14:creationId xmlns:p14="http://schemas.microsoft.com/office/powerpoint/2010/main" val="1009505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58979"/>
            <a:ext cx="8596668" cy="530243"/>
          </a:xfrm>
        </p:spPr>
        <p:txBody>
          <a:bodyPr>
            <a:normAutofit/>
          </a:bodyPr>
          <a:lstStyle/>
          <a:p>
            <a:r>
              <a:rPr lang="en-GB" sz="2800" dirty="0"/>
              <a:t>Action Plan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9234365"/>
              </p:ext>
            </p:extLst>
          </p:nvPr>
        </p:nvGraphicFramePr>
        <p:xfrm>
          <a:off x="2455446" y="2609092"/>
          <a:ext cx="6818556" cy="2209165"/>
        </p:xfrm>
        <a:graphic>
          <a:graphicData uri="http://schemas.openxmlformats.org/drawingml/2006/table">
            <a:tbl>
              <a:tblPr firstRow="1" firstCol="1" bandRow="1"/>
              <a:tblGrid>
                <a:gridCol w="2305503">
                  <a:extLst>
                    <a:ext uri="{9D8B030D-6E8A-4147-A177-3AD203B41FA5}">
                      <a16:colId xmlns:a16="http://schemas.microsoft.com/office/drawing/2014/main" val="911653362"/>
                    </a:ext>
                  </a:extLst>
                </a:gridCol>
                <a:gridCol w="1097678">
                  <a:extLst>
                    <a:ext uri="{9D8B030D-6E8A-4147-A177-3AD203B41FA5}">
                      <a16:colId xmlns:a16="http://schemas.microsoft.com/office/drawing/2014/main" val="2375638759"/>
                    </a:ext>
                  </a:extLst>
                </a:gridCol>
                <a:gridCol w="1629573">
                  <a:extLst>
                    <a:ext uri="{9D8B030D-6E8A-4147-A177-3AD203B41FA5}">
                      <a16:colId xmlns:a16="http://schemas.microsoft.com/office/drawing/2014/main" val="3287546983"/>
                    </a:ext>
                  </a:extLst>
                </a:gridCol>
                <a:gridCol w="1785802">
                  <a:extLst>
                    <a:ext uri="{9D8B030D-6E8A-4147-A177-3AD203B41FA5}">
                      <a16:colId xmlns:a16="http://schemas.microsoft.com/office/drawing/2014/main" val="631597450"/>
                    </a:ext>
                  </a:extLst>
                </a:gridCol>
              </a:tblGrid>
              <a:tr h="193040">
                <a:tc gridSpan="2">
                  <a:txBody>
                    <a:bodyPr/>
                    <a:lstStyle/>
                    <a:p>
                      <a:pPr>
                        <a:spcAft>
                          <a:spcPts val="0"/>
                        </a:spcAft>
                      </a:pPr>
                      <a:r>
                        <a:rPr lang="en-GB" sz="1200" b="1" dirty="0">
                          <a:effectLst/>
                          <a:latin typeface="Arial" panose="020B0604020202020204" pitchFamily="34" charset="0"/>
                          <a:ea typeface="Calibri" panose="020F0502020204030204" pitchFamily="34" charset="0"/>
                          <a:cs typeface="Arial" panose="020B0604020202020204" pitchFamily="34" charset="0"/>
                        </a:rPr>
                        <a:t>Action Plan</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2">
                  <a:txBody>
                    <a:bodyPr/>
                    <a:lstStyle/>
                    <a:p>
                      <a:pPr>
                        <a:spcAft>
                          <a:spcPts val="0"/>
                        </a:spcAft>
                      </a:pP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extLst>
                  <a:ext uri="{0D108BD9-81ED-4DB2-BD59-A6C34878D82A}">
                    <a16:rowId xmlns:a16="http://schemas.microsoft.com/office/drawing/2014/main" val="3245093934"/>
                  </a:ext>
                </a:extLst>
              </a:tr>
              <a:tr h="370205">
                <a:tc>
                  <a:txBody>
                    <a:bodyPr/>
                    <a:lstStyle/>
                    <a:p>
                      <a:pPr algn="ct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Action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Responsibility</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Timeline Required</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Outcome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16006648"/>
                  </a:ext>
                </a:extLst>
              </a:tr>
              <a:tr h="370205">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7428630"/>
                  </a:ext>
                </a:extLst>
              </a:tr>
              <a:tr h="370205">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2178777"/>
                  </a:ext>
                </a:extLst>
              </a:tr>
              <a:tr h="370205">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261101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4153482"/>
              </p:ext>
            </p:extLst>
          </p:nvPr>
        </p:nvGraphicFramePr>
        <p:xfrm>
          <a:off x="2467641" y="5428308"/>
          <a:ext cx="6806361" cy="1036527"/>
        </p:xfrm>
        <a:graphic>
          <a:graphicData uri="http://schemas.openxmlformats.org/drawingml/2006/table">
            <a:tbl>
              <a:tblPr firstRow="1" firstCol="1" bandRow="1"/>
              <a:tblGrid>
                <a:gridCol w="6806361">
                  <a:extLst>
                    <a:ext uri="{9D8B030D-6E8A-4147-A177-3AD203B41FA5}">
                      <a16:colId xmlns:a16="http://schemas.microsoft.com/office/drawing/2014/main" val="717026597"/>
                    </a:ext>
                  </a:extLst>
                </a:gridCol>
              </a:tblGrid>
              <a:tr h="143262">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Aspirations of the Individual</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37104873"/>
                  </a:ext>
                </a:extLst>
              </a:tr>
              <a:tr h="853647">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Can the aspirations of the individual/family/carer be met by this action plan?</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If not, please provide a short rationale as to why this is not possible.</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03312238"/>
                  </a:ext>
                </a:extLst>
              </a:tr>
            </a:tbl>
          </a:graphicData>
        </a:graphic>
      </p:graphicFrame>
    </p:spTree>
    <p:extLst>
      <p:ext uri="{BB962C8B-B14F-4D97-AF65-F5344CB8AC3E}">
        <p14:creationId xmlns:p14="http://schemas.microsoft.com/office/powerpoint/2010/main" val="2583652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87152"/>
            <a:ext cx="8596668" cy="530243"/>
          </a:xfrm>
        </p:spPr>
        <p:txBody>
          <a:bodyPr>
            <a:normAutofit/>
          </a:bodyPr>
          <a:lstStyle/>
          <a:p>
            <a:r>
              <a:rPr lang="en-GB" sz="2800" dirty="0"/>
              <a:t>Key Questions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90834466"/>
              </p:ext>
            </p:extLst>
          </p:nvPr>
        </p:nvGraphicFramePr>
        <p:xfrm>
          <a:off x="1321408" y="2454848"/>
          <a:ext cx="9226090" cy="1709635"/>
        </p:xfrm>
        <a:graphic>
          <a:graphicData uri="http://schemas.openxmlformats.org/drawingml/2006/table">
            <a:tbl>
              <a:tblPr firstRow="1" firstCol="1" bandRow="1"/>
              <a:tblGrid>
                <a:gridCol w="4549796">
                  <a:extLst>
                    <a:ext uri="{9D8B030D-6E8A-4147-A177-3AD203B41FA5}">
                      <a16:colId xmlns:a16="http://schemas.microsoft.com/office/drawing/2014/main" val="2119206281"/>
                    </a:ext>
                  </a:extLst>
                </a:gridCol>
                <a:gridCol w="4676294">
                  <a:extLst>
                    <a:ext uri="{9D8B030D-6E8A-4147-A177-3AD203B41FA5}">
                      <a16:colId xmlns:a16="http://schemas.microsoft.com/office/drawing/2014/main" val="3319604650"/>
                    </a:ext>
                  </a:extLst>
                </a:gridCol>
              </a:tblGrid>
              <a:tr h="192659">
                <a:tc gridSpan="2">
                  <a:txBody>
                    <a:bodyPr/>
                    <a:lstStyle/>
                    <a:p>
                      <a:pPr>
                        <a:spcAft>
                          <a:spcPts val="0"/>
                        </a:spcAft>
                      </a:pPr>
                      <a:r>
                        <a:rPr lang="en-GB" sz="1200" b="1" dirty="0">
                          <a:effectLst/>
                          <a:latin typeface="Arial" panose="020B0604020202020204" pitchFamily="34" charset="0"/>
                          <a:ea typeface="Times New Roman" panose="02020603050405020304" pitchFamily="18" charset="0"/>
                          <a:cs typeface="Arial" panose="020B0604020202020204" pitchFamily="34" charset="0"/>
                        </a:rPr>
                        <a:t>Next Steps</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extLst>
                  <a:ext uri="{0D108BD9-81ED-4DB2-BD59-A6C34878D82A}">
                    <a16:rowId xmlns:a16="http://schemas.microsoft.com/office/drawing/2014/main" val="1180259143"/>
                  </a:ext>
                </a:extLst>
              </a:tr>
              <a:tr h="320401">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Is a follow-up MAM required?</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Yes/No</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9532360"/>
                  </a:ext>
                </a:extLst>
              </a:tr>
              <a:tr h="340405">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Agreed date of next MAM</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47419915"/>
                  </a:ext>
                </a:extLst>
              </a:tr>
              <a:tr h="495135">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Can the individual be removed from the Dynamic Support Register?</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a:effectLst/>
                          <a:latin typeface="Arial" panose="020B0604020202020204" pitchFamily="34" charset="0"/>
                          <a:ea typeface="Times New Roman" panose="02020603050405020304" pitchFamily="18" charset="0"/>
                          <a:cs typeface="Arial" panose="020B0604020202020204" pitchFamily="34" charset="0"/>
                        </a:rPr>
                        <a:t>Yes/No</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123929"/>
                  </a:ext>
                </a:extLst>
              </a:tr>
              <a:tr h="361035">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Is escalation to the ROAR required for a C(E)TR?</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Yes/No</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5326469"/>
                  </a:ext>
                </a:extLst>
              </a:tr>
            </a:tbl>
          </a:graphicData>
        </a:graphic>
      </p:graphicFrame>
      <p:graphicFrame>
        <p:nvGraphicFramePr>
          <p:cNvPr id="4" name="Content Placeholder 5">
            <a:extLst>
              <a:ext uri="{FF2B5EF4-FFF2-40B4-BE49-F238E27FC236}">
                <a16:creationId xmlns:a16="http://schemas.microsoft.com/office/drawing/2014/main" id="{5CB2196C-B21C-403B-9076-66B350D15A7F}"/>
              </a:ext>
            </a:extLst>
          </p:cNvPr>
          <p:cNvGraphicFramePr>
            <a:graphicFrameLocks/>
          </p:cNvGraphicFramePr>
          <p:nvPr>
            <p:extLst>
              <p:ext uri="{D42A27DB-BD31-4B8C-83A1-F6EECF244321}">
                <p14:modId xmlns:p14="http://schemas.microsoft.com/office/powerpoint/2010/main" val="2775871536"/>
              </p:ext>
            </p:extLst>
          </p:nvPr>
        </p:nvGraphicFramePr>
        <p:xfrm>
          <a:off x="1321408" y="4673889"/>
          <a:ext cx="9226090" cy="1690577"/>
        </p:xfrm>
        <a:graphic>
          <a:graphicData uri="http://schemas.openxmlformats.org/drawingml/2006/table">
            <a:tbl>
              <a:tblPr firstRow="1" firstCol="1" bandRow="1"/>
              <a:tblGrid>
                <a:gridCol w="9226090">
                  <a:extLst>
                    <a:ext uri="{9D8B030D-6E8A-4147-A177-3AD203B41FA5}">
                      <a16:colId xmlns:a16="http://schemas.microsoft.com/office/drawing/2014/main" val="2119206281"/>
                    </a:ext>
                  </a:extLst>
                </a:gridCol>
              </a:tblGrid>
              <a:tr h="223068">
                <a:tc>
                  <a:txBody>
                    <a:bodyPr/>
                    <a:lstStyle/>
                    <a:p>
                      <a:pPr>
                        <a:spcAft>
                          <a:spcPts val="0"/>
                        </a:spcAft>
                      </a:pPr>
                      <a:r>
                        <a:rPr lang="en-GB" sz="1200" b="1" dirty="0">
                          <a:effectLst/>
                          <a:latin typeface="Arial" panose="020B0604020202020204" pitchFamily="34" charset="0"/>
                          <a:ea typeface="Times New Roman" panose="02020603050405020304" pitchFamily="18" charset="0"/>
                          <a:cs typeface="Arial" panose="020B0604020202020204" pitchFamily="34" charset="0"/>
                        </a:rPr>
                        <a:t>Questions for the Next MAM</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80259143"/>
                  </a:ext>
                </a:extLst>
              </a:tr>
              <a:tr h="280359">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Have the actions from the first MAM been completed?</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3308286"/>
                  </a:ext>
                </a:extLst>
              </a:tr>
              <a:tr h="262838">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Have the actions from the first MAM been successful in addressing the concerns identified?</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3141420"/>
                  </a:ext>
                </a:extLst>
              </a:tr>
              <a:tr h="267217">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Have the aspirations of the individual and family been achieved?</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7358031"/>
                  </a:ext>
                </a:extLst>
              </a:tr>
              <a:tr h="271600">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What additional support can be put in place to further support the individual, family/carer?</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9447068"/>
                  </a:ext>
                </a:extLst>
              </a:tr>
              <a:tr h="385495">
                <a:tc>
                  <a:txBody>
                    <a:bodyPr/>
                    <a:lstStyle/>
                    <a:p>
                      <a:pPr>
                        <a:spcAft>
                          <a:spcPts val="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What needs to remain or be put in place to ensure this deterioration in health and well-being/increase in risk does not happen again?</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519902"/>
                  </a:ext>
                </a:extLst>
              </a:tr>
            </a:tbl>
          </a:graphicData>
        </a:graphic>
      </p:graphicFrame>
    </p:spTree>
    <p:extLst>
      <p:ext uri="{BB962C8B-B14F-4D97-AF65-F5344CB8AC3E}">
        <p14:creationId xmlns:p14="http://schemas.microsoft.com/office/powerpoint/2010/main" val="1790998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87152"/>
            <a:ext cx="8596668" cy="530243"/>
          </a:xfrm>
        </p:spPr>
        <p:txBody>
          <a:bodyPr>
            <a:normAutofit/>
          </a:bodyPr>
          <a:lstStyle/>
          <a:p>
            <a:r>
              <a:rPr lang="en-GB" sz="2800" dirty="0"/>
              <a:t>Further information</a:t>
            </a:r>
          </a:p>
        </p:txBody>
      </p:sp>
      <p:sp>
        <p:nvSpPr>
          <p:cNvPr id="7" name="Content Placeholder 2">
            <a:extLst>
              <a:ext uri="{FF2B5EF4-FFF2-40B4-BE49-F238E27FC236}">
                <a16:creationId xmlns:a16="http://schemas.microsoft.com/office/drawing/2014/main" id="{655ED2BB-94E5-42CB-BD9F-22AD1A9D3F83}"/>
              </a:ext>
            </a:extLst>
          </p:cNvPr>
          <p:cNvSpPr>
            <a:spLocks noGrp="1"/>
          </p:cNvSpPr>
          <p:nvPr>
            <p:ph idx="1"/>
          </p:nvPr>
        </p:nvSpPr>
        <p:spPr>
          <a:xfrm>
            <a:off x="953780" y="2335702"/>
            <a:ext cx="10971520" cy="4245851"/>
          </a:xfrm>
        </p:spPr>
        <p:txBody>
          <a:bodyPr>
            <a:normAutofit/>
          </a:bodyPr>
          <a:lstStyle/>
          <a:p>
            <a:r>
              <a:rPr lang="en-GB" sz="1600" dirty="0">
                <a:latin typeface="+mj-lt"/>
              </a:rPr>
              <a:t>Link to online platform to refer:     </a:t>
            </a:r>
            <a:r>
              <a:rPr lang="en-GB" sz="1600" dirty="0">
                <a:solidFill>
                  <a:schemeClr val="accent1">
                    <a:lumMod val="75000"/>
                  </a:schemeClr>
                </a:solidFill>
                <a:latin typeface="+mj-lt"/>
                <a:hlinkClick r:id="rId2">
                  <a:extLst>
                    <a:ext uri="{A12FA001-AC4F-418D-AE19-62706E023703}">
                      <ahyp:hlinkClr xmlns:ahyp="http://schemas.microsoft.com/office/drawing/2018/hyperlinkcolor" val="tx"/>
                    </a:ext>
                  </a:extLst>
                </a:hlinkClick>
              </a:rPr>
              <a:t>https://llrldadmissionavoidancetool.leicestershire.nhs.uk</a:t>
            </a:r>
            <a:endParaRPr lang="en-GB" sz="1600" dirty="0">
              <a:solidFill>
                <a:schemeClr val="accent1">
                  <a:lumMod val="75000"/>
                </a:schemeClr>
              </a:solidFill>
              <a:latin typeface="+mj-lt"/>
            </a:endParaRPr>
          </a:p>
          <a:p>
            <a:pPr marL="0" indent="0">
              <a:buNone/>
            </a:pPr>
            <a:endParaRPr lang="en-GB" sz="1600" dirty="0">
              <a:latin typeface="+mj-lt"/>
            </a:endParaRPr>
          </a:p>
          <a:p>
            <a:r>
              <a:rPr lang="en-GB" sz="1600" dirty="0">
                <a:latin typeface="+mj-lt"/>
              </a:rPr>
              <a:t>Link to DSP website page:        </a:t>
            </a:r>
            <a:r>
              <a:rPr lang="en-GB" sz="1600" u="sng" dirty="0">
                <a:solidFill>
                  <a:schemeClr val="accent1">
                    <a:lumMod val="75000"/>
                  </a:schemeClr>
                </a:solidFill>
                <a:effectLst/>
                <a:latin typeface="+mj-lt"/>
                <a:ea typeface="Calibri" panose="020F0502020204030204" pitchFamily="34" charset="0"/>
                <a:hlinkClick r:id="rId3">
                  <a:extLst>
                    <a:ext uri="{A12FA001-AC4F-418D-AE19-62706E023703}">
                      <ahyp:hlinkClr xmlns:ahyp="http://schemas.microsoft.com/office/drawing/2018/hyperlinkcolor" val="tx"/>
                    </a:ext>
                  </a:extLst>
                </a:hlinkClick>
              </a:rPr>
              <a:t>https://www.leicspart.nhs.uk/services/dynamic-support-pathway/</a:t>
            </a:r>
            <a:r>
              <a:rPr lang="en-GB" sz="1600" dirty="0">
                <a:solidFill>
                  <a:schemeClr val="accent1">
                    <a:lumMod val="75000"/>
                  </a:schemeClr>
                </a:solidFill>
                <a:effectLst/>
                <a:latin typeface="+mj-lt"/>
                <a:ea typeface="Calibri" panose="020F0502020204030204" pitchFamily="34" charset="0"/>
              </a:rPr>
              <a:t> </a:t>
            </a:r>
            <a:endParaRPr lang="en-GB" sz="1600" dirty="0">
              <a:solidFill>
                <a:schemeClr val="accent1">
                  <a:lumMod val="75000"/>
                </a:schemeClr>
              </a:solidFill>
              <a:latin typeface="+mj-lt"/>
            </a:endParaRPr>
          </a:p>
          <a:p>
            <a:pPr marL="0" indent="0">
              <a:buNone/>
            </a:pPr>
            <a:endParaRPr lang="en-GB" sz="1600" dirty="0">
              <a:latin typeface="+mj-lt"/>
            </a:endParaRPr>
          </a:p>
          <a:p>
            <a:r>
              <a:rPr lang="en-GB" sz="1600" dirty="0">
                <a:latin typeface="+mj-lt"/>
              </a:rPr>
              <a:t>Children and Young People (CYP) Dynamic Support Register (DSR) email address:                               </a:t>
            </a:r>
            <a:r>
              <a:rPr lang="en-GB" sz="1600" dirty="0">
                <a:solidFill>
                  <a:schemeClr val="accent1">
                    <a:lumMod val="75000"/>
                  </a:schemeClr>
                </a:solidFill>
                <a:latin typeface="+mj-lt"/>
                <a:hlinkClick r:id="rId4">
                  <a:extLst>
                    <a:ext uri="{A12FA001-AC4F-418D-AE19-62706E023703}">
                      <ahyp:hlinkClr xmlns:ahyp="http://schemas.microsoft.com/office/drawing/2018/hyperlinkcolor" val="tx"/>
                    </a:ext>
                  </a:extLst>
                </a:hlinkClick>
              </a:rPr>
              <a:t>lpt.childrens-lda.dsp@nhs.net</a:t>
            </a:r>
            <a:r>
              <a:rPr lang="en-GB" sz="1600" dirty="0">
                <a:solidFill>
                  <a:schemeClr val="accent1">
                    <a:lumMod val="75000"/>
                  </a:schemeClr>
                </a:solidFill>
                <a:latin typeface="+mj-lt"/>
              </a:rPr>
              <a:t> </a:t>
            </a:r>
          </a:p>
          <a:p>
            <a:pPr marL="0" indent="0">
              <a:buNone/>
            </a:pPr>
            <a:endParaRPr lang="en-GB" sz="1600" dirty="0">
              <a:latin typeface="+mj-lt"/>
            </a:endParaRPr>
          </a:p>
          <a:p>
            <a:r>
              <a:rPr lang="en-GB" sz="1600" dirty="0">
                <a:latin typeface="+mj-lt"/>
              </a:rPr>
              <a:t>Adult Dynamic Support Register (DSR) email address:      </a:t>
            </a:r>
            <a:r>
              <a:rPr lang="en-GB" sz="1600" dirty="0">
                <a:solidFill>
                  <a:schemeClr val="accent1">
                    <a:lumMod val="75000"/>
                  </a:schemeClr>
                </a:solidFill>
                <a:latin typeface="+mj-lt"/>
                <a:hlinkClick r:id="rId5">
                  <a:extLst>
                    <a:ext uri="{A12FA001-AC4F-418D-AE19-62706E023703}">
                      <ahyp:hlinkClr xmlns:ahyp="http://schemas.microsoft.com/office/drawing/2018/hyperlinkcolor" val="tx"/>
                    </a:ext>
                  </a:extLst>
                </a:hlinkClick>
              </a:rPr>
              <a:t>lpt.adult-lda-dsp@nhs.net</a:t>
            </a:r>
            <a:r>
              <a:rPr lang="en-GB" sz="1600" dirty="0">
                <a:solidFill>
                  <a:schemeClr val="accent1">
                    <a:lumMod val="75000"/>
                  </a:schemeClr>
                </a:solidFill>
                <a:latin typeface="+mj-lt"/>
              </a:rPr>
              <a:t> </a:t>
            </a:r>
          </a:p>
          <a:p>
            <a:endParaRPr lang="en-GB" sz="1600" dirty="0">
              <a:solidFill>
                <a:schemeClr val="tx1"/>
              </a:solidFill>
              <a:latin typeface="+mj-lt"/>
            </a:endParaRPr>
          </a:p>
          <a:p>
            <a:r>
              <a:rPr lang="en-GB" sz="1600" dirty="0">
                <a:solidFill>
                  <a:schemeClr val="tx1"/>
                </a:solidFill>
                <a:latin typeface="+mj-lt"/>
              </a:rPr>
              <a:t>Risk of Admission Register (ROAR) email addresses:                                                              </a:t>
            </a:r>
            <a:r>
              <a:rPr lang="en-GB" sz="1600" dirty="0">
                <a:solidFill>
                  <a:schemeClr val="accent1">
                    <a:lumMod val="75000"/>
                  </a:schemeClr>
                </a:solidFill>
                <a:latin typeface="+mj-lt"/>
                <a:hlinkClick r:id="rId6">
                  <a:extLst>
                    <a:ext uri="{A12FA001-AC4F-418D-AE19-62706E023703}">
                      <ahyp:hlinkClr xmlns:ahyp="http://schemas.microsoft.com/office/drawing/2018/hyperlinkcolor" val="tx"/>
                    </a:ext>
                  </a:extLst>
                </a:hlinkClick>
              </a:rPr>
              <a:t>Laura.rodman@nhs.net</a:t>
            </a:r>
            <a:r>
              <a:rPr lang="en-GB" sz="1600" dirty="0">
                <a:solidFill>
                  <a:schemeClr val="accent1">
                    <a:lumMod val="75000"/>
                  </a:schemeClr>
                </a:solidFill>
                <a:latin typeface="+mj-lt"/>
              </a:rPr>
              <a:t>  </a:t>
            </a:r>
            <a:r>
              <a:rPr lang="en-GB" sz="1600" dirty="0">
                <a:solidFill>
                  <a:schemeClr val="tx1"/>
                </a:solidFill>
                <a:latin typeface="+mj-lt"/>
              </a:rPr>
              <a:t> or   </a:t>
            </a:r>
            <a:r>
              <a:rPr lang="en-GB" sz="1600" dirty="0">
                <a:solidFill>
                  <a:schemeClr val="accent1">
                    <a:lumMod val="75000"/>
                  </a:schemeClr>
                </a:solidFill>
                <a:latin typeface="+mj-lt"/>
                <a:hlinkClick r:id="rId7">
                  <a:extLst>
                    <a:ext uri="{A12FA001-AC4F-418D-AE19-62706E023703}">
                      <ahyp:hlinkClr xmlns:ahyp="http://schemas.microsoft.com/office/drawing/2018/hyperlinkcolor" val="tx"/>
                    </a:ext>
                  </a:extLst>
                </a:hlinkClick>
              </a:rPr>
              <a:t>Matthew.childs2@nhs.net</a:t>
            </a:r>
            <a:r>
              <a:rPr lang="en-GB" sz="1600" dirty="0">
                <a:solidFill>
                  <a:schemeClr val="accent1">
                    <a:lumMod val="75000"/>
                  </a:schemeClr>
                </a:solidFill>
                <a:latin typeface="+mj-lt"/>
              </a:rPr>
              <a:t> </a:t>
            </a:r>
          </a:p>
          <a:p>
            <a:pPr marL="0" indent="0">
              <a:buNone/>
            </a:pPr>
            <a:endParaRPr lang="en-GB" sz="1400" dirty="0">
              <a:solidFill>
                <a:schemeClr val="accent1">
                  <a:lumMod val="75000"/>
                </a:schemeClr>
              </a:solidFill>
              <a:latin typeface="+mj-lt"/>
            </a:endParaRPr>
          </a:p>
          <a:p>
            <a:endParaRPr lang="en-GB" sz="1400" dirty="0">
              <a:solidFill>
                <a:schemeClr val="accent1">
                  <a:lumMod val="75000"/>
                </a:schemeClr>
              </a:solidFill>
              <a:latin typeface="+mj-lt"/>
            </a:endParaRPr>
          </a:p>
          <a:p>
            <a:endParaRPr lang="en-GB" sz="1400" dirty="0">
              <a:solidFill>
                <a:schemeClr val="accent1">
                  <a:lumMod val="75000"/>
                </a:schemeClr>
              </a:solidFill>
              <a:latin typeface="+mj-lt"/>
            </a:endParaRPr>
          </a:p>
          <a:p>
            <a:pPr marL="0" indent="0">
              <a:buNone/>
            </a:pPr>
            <a:endParaRPr lang="en-GB" sz="1400" dirty="0">
              <a:solidFill>
                <a:schemeClr val="accent1">
                  <a:lumMod val="75000"/>
                </a:schemeClr>
              </a:solidFill>
              <a:latin typeface="+mj-lt"/>
            </a:endParaRPr>
          </a:p>
          <a:p>
            <a:endParaRPr lang="en-GB" dirty="0"/>
          </a:p>
          <a:p>
            <a:endParaRPr lang="en-GB" dirty="0"/>
          </a:p>
        </p:txBody>
      </p:sp>
    </p:spTree>
    <p:extLst>
      <p:ext uri="{BB962C8B-B14F-4D97-AF65-F5344CB8AC3E}">
        <p14:creationId xmlns:p14="http://schemas.microsoft.com/office/powerpoint/2010/main" val="1547270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8490" y="824995"/>
            <a:ext cx="8596668" cy="645671"/>
          </a:xfrm>
        </p:spPr>
        <p:txBody>
          <a:bodyPr>
            <a:noAutofit/>
          </a:bodyPr>
          <a:lstStyle/>
          <a:p>
            <a:pPr algn="ctr"/>
            <a:r>
              <a:rPr lang="en-GB" sz="6000" b="1" dirty="0"/>
              <a:t>Contents</a:t>
            </a:r>
          </a:p>
        </p:txBody>
      </p:sp>
      <p:sp>
        <p:nvSpPr>
          <p:cNvPr id="3" name="Content Placeholder 2"/>
          <p:cNvSpPr>
            <a:spLocks noGrp="1"/>
          </p:cNvSpPr>
          <p:nvPr>
            <p:ph idx="1"/>
          </p:nvPr>
        </p:nvSpPr>
        <p:spPr>
          <a:xfrm>
            <a:off x="921083" y="3053845"/>
            <a:ext cx="4875741" cy="2731510"/>
          </a:xfrm>
        </p:spPr>
        <p:txBody>
          <a:bodyPr>
            <a:normAutofit/>
          </a:bodyPr>
          <a:lstStyle/>
          <a:p>
            <a:r>
              <a:rPr lang="en-GB" dirty="0"/>
              <a:t>What is the DSP?</a:t>
            </a:r>
          </a:p>
          <a:p>
            <a:r>
              <a:rPr lang="en-GB" dirty="0"/>
              <a:t>Aims</a:t>
            </a:r>
          </a:p>
          <a:p>
            <a:r>
              <a:rPr lang="en-GB" dirty="0"/>
              <a:t>Long Term Benefits</a:t>
            </a:r>
          </a:p>
          <a:p>
            <a:r>
              <a:rPr lang="en-GB" dirty="0"/>
              <a:t>Co-Production</a:t>
            </a:r>
          </a:p>
          <a:p>
            <a:r>
              <a:rPr lang="en-GB" dirty="0"/>
              <a:t>Referral Criteria</a:t>
            </a:r>
          </a:p>
          <a:p>
            <a:r>
              <a:rPr lang="en-GB" dirty="0"/>
              <a:t>Referral Process</a:t>
            </a:r>
          </a:p>
          <a:p>
            <a:pPr marL="0" indent="0">
              <a:buNone/>
            </a:pPr>
            <a:endParaRPr lang="en-GB" dirty="0"/>
          </a:p>
          <a:p>
            <a:pPr marL="0" indent="0">
              <a:buNone/>
            </a:pPr>
            <a:endParaRPr lang="en-GB" dirty="0"/>
          </a:p>
          <a:p>
            <a:endParaRPr lang="en-GB" dirty="0"/>
          </a:p>
          <a:p>
            <a:endParaRPr lang="en-GB" dirty="0"/>
          </a:p>
          <a:p>
            <a:endParaRPr lang="en-GB" dirty="0"/>
          </a:p>
          <a:p>
            <a:endParaRPr lang="en-GB" dirty="0"/>
          </a:p>
        </p:txBody>
      </p:sp>
      <p:sp>
        <p:nvSpPr>
          <p:cNvPr id="4" name="Content Placeholder 2">
            <a:extLst>
              <a:ext uri="{FF2B5EF4-FFF2-40B4-BE49-F238E27FC236}">
                <a16:creationId xmlns:a16="http://schemas.microsoft.com/office/drawing/2014/main" id="{2062B81C-AB97-4CD3-B3C5-50A3E730B6F2}"/>
              </a:ext>
            </a:extLst>
          </p:cNvPr>
          <p:cNvSpPr txBox="1">
            <a:spLocks/>
          </p:cNvSpPr>
          <p:nvPr/>
        </p:nvSpPr>
        <p:spPr>
          <a:xfrm>
            <a:off x="6225449" y="3120521"/>
            <a:ext cx="4875741" cy="225955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GB" dirty="0"/>
              <a:t>Multi-Agency Meeting Process</a:t>
            </a:r>
          </a:p>
          <a:p>
            <a:r>
              <a:rPr lang="en-GB" dirty="0"/>
              <a:t>Multi Agency Meeting Notes Template</a:t>
            </a:r>
          </a:p>
          <a:p>
            <a:r>
              <a:rPr lang="en-GB" dirty="0"/>
              <a:t>Key Lines of Enquiry</a:t>
            </a:r>
          </a:p>
          <a:p>
            <a:r>
              <a:rPr lang="en-GB" dirty="0"/>
              <a:t>Action Plan</a:t>
            </a:r>
          </a:p>
          <a:p>
            <a:r>
              <a:rPr lang="en-GB" dirty="0"/>
              <a:t>Next Steps</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03183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645671"/>
          </a:xfrm>
        </p:spPr>
        <p:txBody>
          <a:bodyPr>
            <a:normAutofit/>
          </a:bodyPr>
          <a:lstStyle/>
          <a:p>
            <a:r>
              <a:rPr lang="en-GB" sz="2800" dirty="0"/>
              <a:t>What is the DSP</a:t>
            </a:r>
          </a:p>
        </p:txBody>
      </p:sp>
      <p:sp>
        <p:nvSpPr>
          <p:cNvPr id="3" name="Content Placeholder 2"/>
          <p:cNvSpPr>
            <a:spLocks noGrp="1"/>
          </p:cNvSpPr>
          <p:nvPr>
            <p:ph idx="1"/>
          </p:nvPr>
        </p:nvSpPr>
        <p:spPr>
          <a:xfrm>
            <a:off x="871870" y="2507146"/>
            <a:ext cx="10249786" cy="3932641"/>
          </a:xfrm>
        </p:spPr>
        <p:txBody>
          <a:bodyPr/>
          <a:lstStyle/>
          <a:p>
            <a:r>
              <a:rPr lang="en-GB" dirty="0"/>
              <a:t>The Dynamic Support Pathway (DSP) is a pathway developed to provide support for individuals (all age) with a Learning Disability, Autism or both who are deteriorating in their health and well-being whilst living in the community.</a:t>
            </a:r>
          </a:p>
          <a:p>
            <a:r>
              <a:rPr lang="en-GB" dirty="0"/>
              <a:t>The goal is to identify concerns early and to be able to take steps to provide additional support in order to prevent further deterioration and any escalation, which may lead to a crisis.</a:t>
            </a:r>
          </a:p>
          <a:p>
            <a:r>
              <a:rPr lang="en-GB" dirty="0"/>
              <a:t>The DSP is also for patients stepping down into the community from an in-patient unit. The Multi-Agency Meeting (MAM) can be used for post discharge follow up to monitor the delivery and suitability of the Discharge Plan.</a:t>
            </a:r>
          </a:p>
          <a:p>
            <a:r>
              <a:rPr lang="en-GB" dirty="0"/>
              <a:t>This is not a replacement pathway for your other referrals to other services e.g. Early Help, Specialist Autism team (SAT), Safeguarding, LD Access etc. Please continue to make these referrals.</a:t>
            </a:r>
          </a:p>
          <a:p>
            <a:pPr marL="0" indent="0">
              <a:buNone/>
            </a:pP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83967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645671"/>
          </a:xfrm>
        </p:spPr>
        <p:txBody>
          <a:bodyPr>
            <a:noAutofit/>
          </a:bodyPr>
          <a:lstStyle/>
          <a:p>
            <a:r>
              <a:rPr lang="en-GB" sz="4000" dirty="0"/>
              <a:t>Aims</a:t>
            </a:r>
          </a:p>
        </p:txBody>
      </p:sp>
      <p:sp>
        <p:nvSpPr>
          <p:cNvPr id="3" name="Content Placeholder 2"/>
          <p:cNvSpPr>
            <a:spLocks noGrp="1"/>
          </p:cNvSpPr>
          <p:nvPr>
            <p:ph idx="1"/>
          </p:nvPr>
        </p:nvSpPr>
        <p:spPr>
          <a:xfrm>
            <a:off x="552893" y="2188761"/>
            <a:ext cx="11121655" cy="4430453"/>
          </a:xfrm>
        </p:spPr>
        <p:txBody>
          <a:bodyPr>
            <a:normAutofit fontScale="92500" lnSpcReduction="20000"/>
          </a:bodyPr>
          <a:lstStyle/>
          <a:p>
            <a:pPr lvl="0">
              <a:buClr>
                <a:srgbClr val="5FCBEF"/>
              </a:buClr>
            </a:pPr>
            <a:endParaRPr lang="en-GB" dirty="0">
              <a:solidFill>
                <a:prstClr val="black">
                  <a:lumMod val="75000"/>
                  <a:lumOff val="25000"/>
                </a:prstClr>
              </a:solidFill>
            </a:endParaRPr>
          </a:p>
          <a:p>
            <a:r>
              <a:rPr lang="en-GB" dirty="0">
                <a:solidFill>
                  <a:prstClr val="black">
                    <a:lumMod val="75000"/>
                    <a:lumOff val="25000"/>
                  </a:prstClr>
                </a:solidFill>
              </a:rPr>
              <a:t>A more robust early intervention process</a:t>
            </a:r>
            <a:endParaRPr lang="en-GB" dirty="0"/>
          </a:p>
          <a:p>
            <a:r>
              <a:rPr lang="en-GB" dirty="0"/>
              <a:t>System wide community services that use a consistent processes to deliver crisis avoidance and crisis management activities</a:t>
            </a:r>
          </a:p>
          <a:p>
            <a:r>
              <a:rPr lang="en-GB" dirty="0"/>
              <a:t>An effective DSP that will reduce the need for Care Education and Treatment Reviews (CETRs) and escalation to the Risk of Admission Register (ROAR)</a:t>
            </a:r>
          </a:p>
          <a:p>
            <a:r>
              <a:rPr lang="en-GB" dirty="0"/>
              <a:t>Early identification of concerns in health and wellbeing so you have a chance of avoiding further deterioration which will lead to crisis.</a:t>
            </a:r>
          </a:p>
          <a:p>
            <a:r>
              <a:rPr lang="en-GB" dirty="0"/>
              <a:t>Facilitated collaborative joint working </a:t>
            </a:r>
          </a:p>
          <a:p>
            <a:r>
              <a:rPr lang="en-GB" dirty="0"/>
              <a:t>Bespoke action plans that will meet the individuals needs in the community</a:t>
            </a:r>
          </a:p>
          <a:p>
            <a:r>
              <a:rPr lang="en-GB" dirty="0"/>
              <a:t>All stakeholders equally committed to deliver rapid responses</a:t>
            </a:r>
          </a:p>
          <a:p>
            <a:r>
              <a:rPr lang="en-GB" dirty="0"/>
              <a:t>Processes that are responsive and able to be deployed quickly</a:t>
            </a:r>
          </a:p>
          <a:p>
            <a:r>
              <a:rPr lang="en-GB" dirty="0"/>
              <a:t>The DSP will work alongside the CYP key Worker scheme in ensuring on-going health and wellbeing of children and young people (CYP)</a:t>
            </a:r>
          </a:p>
          <a:p>
            <a:endParaRPr lang="en-GB" dirty="0"/>
          </a:p>
          <a:p>
            <a:endParaRPr lang="en-GB" dirty="0"/>
          </a:p>
        </p:txBody>
      </p:sp>
    </p:spTree>
    <p:extLst>
      <p:ext uri="{BB962C8B-B14F-4D97-AF65-F5344CB8AC3E}">
        <p14:creationId xmlns:p14="http://schemas.microsoft.com/office/powerpoint/2010/main" val="2510967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33F8D61B-5D83-4401-B53E-F26FC9542A4D}"/>
              </a:ext>
            </a:extLst>
          </p:cNvPr>
          <p:cNvGrpSpPr/>
          <p:nvPr/>
        </p:nvGrpSpPr>
        <p:grpSpPr>
          <a:xfrm>
            <a:off x="2422391" y="2858567"/>
            <a:ext cx="7249199" cy="3034481"/>
            <a:chOff x="2422391" y="2858567"/>
            <a:chExt cx="7249199" cy="3034481"/>
          </a:xfrm>
        </p:grpSpPr>
        <p:grpSp>
          <p:nvGrpSpPr>
            <p:cNvPr id="3" name="Group 11">
              <a:extLst>
                <a:ext uri="{FF2B5EF4-FFF2-40B4-BE49-F238E27FC236}">
                  <a16:creationId xmlns:a16="http://schemas.microsoft.com/office/drawing/2014/main" id="{502E8B8F-7CF1-4468-AF36-E0D40C185A20}"/>
                </a:ext>
              </a:extLst>
            </p:cNvPr>
            <p:cNvGrpSpPr/>
            <p:nvPr/>
          </p:nvGrpSpPr>
          <p:grpSpPr>
            <a:xfrm>
              <a:off x="2422391" y="2858567"/>
              <a:ext cx="7159111" cy="3034481"/>
              <a:chOff x="3451091" y="1620317"/>
              <a:chExt cx="7159111" cy="3034481"/>
            </a:xfrm>
          </p:grpSpPr>
          <p:sp>
            <p:nvSpPr>
              <p:cNvPr id="4" name="Rectangle: Rounded Corners 5">
                <a:extLst>
                  <a:ext uri="{FF2B5EF4-FFF2-40B4-BE49-F238E27FC236}">
                    <a16:creationId xmlns:a16="http://schemas.microsoft.com/office/drawing/2014/main" id="{FB367FB7-763D-4210-92CE-00A2EF272263}"/>
                  </a:ext>
                </a:extLst>
              </p:cNvPr>
              <p:cNvSpPr/>
              <p:nvPr/>
            </p:nvSpPr>
            <p:spPr>
              <a:xfrm>
                <a:off x="7318848" y="3429000"/>
                <a:ext cx="1518288" cy="540382"/>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FF0000"/>
              </a:solidFill>
              <a:ln w="12701" cap="flat">
                <a:solidFill>
                  <a:srgbClr val="FF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25000"/>
                  </a:lnSpc>
                  <a:spcBef>
                    <a:spcPts val="0"/>
                  </a:spcBef>
                  <a:spcAft>
                    <a:spcPts val="800"/>
                  </a:spcAft>
                  <a:buNone/>
                  <a:tabLst/>
                  <a:defRPr sz="1800" b="0" i="0" u="none" strike="noStrike" kern="0" cap="none" spc="0" baseline="0">
                    <a:solidFill>
                      <a:srgbClr val="000000"/>
                    </a:solidFill>
                    <a:uFillTx/>
                  </a:defRPr>
                </a:pPr>
                <a:r>
                  <a:rPr lang="en-GB" sz="1100" b="0" i="0" u="none" strike="noStrike" kern="1200" cap="none" spc="0" baseline="0">
                    <a:solidFill>
                      <a:srgbClr val="FFFFFF"/>
                    </a:solidFill>
                    <a:uFillTx/>
                    <a:latin typeface="Calibri"/>
                    <a:ea typeface="Times New Roman" pitchFamily="18"/>
                    <a:cs typeface="Times New Roman" pitchFamily="18"/>
                  </a:rPr>
                  <a:t>Care (education) and Treatment Review</a:t>
                </a:r>
                <a:endParaRPr lang="en-GB" sz="1050" b="0" i="0" u="none" strike="noStrike" kern="1200" cap="none" spc="0" baseline="0">
                  <a:solidFill>
                    <a:srgbClr val="FFFFFF"/>
                  </a:solidFill>
                  <a:uFillTx/>
                  <a:latin typeface="Calibri"/>
                  <a:ea typeface="Times New Roman" pitchFamily="18"/>
                  <a:cs typeface="Times New Roman" pitchFamily="18"/>
                </a:endParaRPr>
              </a:p>
            </p:txBody>
          </p:sp>
          <p:grpSp>
            <p:nvGrpSpPr>
              <p:cNvPr id="5" name="Diagram 6">
                <a:extLst>
                  <a:ext uri="{FF2B5EF4-FFF2-40B4-BE49-F238E27FC236}">
                    <a16:creationId xmlns:a16="http://schemas.microsoft.com/office/drawing/2014/main" id="{D367C71F-A66C-4502-8D3D-A025E439F42A}"/>
                  </a:ext>
                </a:extLst>
              </p:cNvPr>
              <p:cNvGrpSpPr/>
              <p:nvPr/>
            </p:nvGrpSpPr>
            <p:grpSpPr>
              <a:xfrm>
                <a:off x="3451091" y="1620317"/>
                <a:ext cx="7159111" cy="3034481"/>
                <a:chOff x="3451091" y="1620317"/>
                <a:chExt cx="7159111" cy="3034481"/>
              </a:xfrm>
            </p:grpSpPr>
            <p:sp>
              <p:nvSpPr>
                <p:cNvPr id="11" name="Freeform: Shape 10">
                  <a:extLst>
                    <a:ext uri="{FF2B5EF4-FFF2-40B4-BE49-F238E27FC236}">
                      <a16:creationId xmlns:a16="http://schemas.microsoft.com/office/drawing/2014/main" id="{88612568-4014-4A6F-A574-484AD32AD9B5}"/>
                    </a:ext>
                  </a:extLst>
                </p:cNvPr>
                <p:cNvSpPr/>
                <p:nvPr/>
              </p:nvSpPr>
              <p:spPr>
                <a:xfrm rot="5400013">
                  <a:off x="9245104" y="1280078"/>
                  <a:ext cx="1024859" cy="1705337"/>
                </a:xfrm>
                <a:custGeom>
                  <a:avLst/>
                  <a:gdLst>
                    <a:gd name="f0" fmla="val 10800000"/>
                    <a:gd name="f1" fmla="val 5400000"/>
                    <a:gd name="f2" fmla="val 180"/>
                    <a:gd name="f3" fmla="val w"/>
                    <a:gd name="f4" fmla="val h"/>
                    <a:gd name="f5" fmla="val ss"/>
                    <a:gd name="f6" fmla="val 0"/>
                    <a:gd name="f7" fmla="val 16120"/>
                    <a:gd name="f8" fmla="val 16110"/>
                    <a:gd name="f9" fmla="+- 0 0 -90"/>
                    <a:gd name="f10" fmla="+- 0 0 -360"/>
                    <a:gd name="f11" fmla="abs f3"/>
                    <a:gd name="f12" fmla="abs f4"/>
                    <a:gd name="f13" fmla="abs f5"/>
                    <a:gd name="f14" fmla="*/ f9 f0 1"/>
                    <a:gd name="f15" fmla="*/ f10 f0 1"/>
                    <a:gd name="f16" fmla="?: f11 f3 1"/>
                    <a:gd name="f17" fmla="?: f12 f4 1"/>
                    <a:gd name="f18" fmla="?: f13 f5 1"/>
                    <a:gd name="f19" fmla="*/ f14 1 f2"/>
                    <a:gd name="f20" fmla="*/ f15 1 f2"/>
                    <a:gd name="f21" fmla="*/ f16 1 21600"/>
                    <a:gd name="f22" fmla="*/ f17 1 21600"/>
                    <a:gd name="f23" fmla="*/ 21600 f16 1"/>
                    <a:gd name="f24" fmla="*/ 21600 f17 1"/>
                    <a:gd name="f25" fmla="+- f19 0 f1"/>
                    <a:gd name="f26" fmla="+- f20 0 f1"/>
                    <a:gd name="f27" fmla="min f22 f21"/>
                    <a:gd name="f28" fmla="*/ f23 1 f18"/>
                    <a:gd name="f29" fmla="*/ f24 1 f18"/>
                    <a:gd name="f30" fmla="val f28"/>
                    <a:gd name="f31" fmla="val f29"/>
                    <a:gd name="f32" fmla="*/ f6 f27 1"/>
                    <a:gd name="f33" fmla="+- f31 0 f6"/>
                    <a:gd name="f34" fmla="+- f30 0 f6"/>
                    <a:gd name="f35" fmla="*/ f31 f27 1"/>
                    <a:gd name="f36" fmla="*/ f30 f27 1"/>
                    <a:gd name="f37" fmla="min f34 f33"/>
                    <a:gd name="f38" fmla="+- f34 0 f33"/>
                    <a:gd name="f39" fmla="*/ f37 f8 1"/>
                    <a:gd name="f40" fmla="*/ f37 f7 1"/>
                    <a:gd name="f41" fmla="*/ f39 1 100000"/>
                    <a:gd name="f42" fmla="*/ f40 1 100000"/>
                    <a:gd name="f43" fmla="+- f31 0 f42"/>
                    <a:gd name="f44" fmla="*/ f41 1 2"/>
                    <a:gd name="f45" fmla="?: f38 f30 f41"/>
                    <a:gd name="f46" fmla="*/ f41 f27 1"/>
                    <a:gd name="f47" fmla="+- f43 f31 0"/>
                    <a:gd name="f48" fmla="?: f38 f43 f6"/>
                    <a:gd name="f49" fmla="*/ f45 f27 1"/>
                    <a:gd name="f50" fmla="*/ f43 f27 1"/>
                    <a:gd name="f51" fmla="*/ f44 f27 1"/>
                    <a:gd name="f52" fmla="*/ f47 1 2"/>
                    <a:gd name="f53" fmla="*/ f48 f27 1"/>
                    <a:gd name="f54" fmla="*/ f52 f27 1"/>
                  </a:gdLst>
                  <a:ahLst/>
                  <a:cxnLst>
                    <a:cxn ang="3cd4">
                      <a:pos x="hc" y="t"/>
                    </a:cxn>
                    <a:cxn ang="0">
                      <a:pos x="r" y="vc"/>
                    </a:cxn>
                    <a:cxn ang="cd4">
                      <a:pos x="hc" y="b"/>
                    </a:cxn>
                    <a:cxn ang="cd2">
                      <a:pos x="l" y="vc"/>
                    </a:cxn>
                    <a:cxn ang="f25">
                      <a:pos x="f36" y="f54"/>
                    </a:cxn>
                    <a:cxn ang="f26">
                      <a:pos x="f51" y="f32"/>
                    </a:cxn>
                  </a:cxnLst>
                  <a:rect l="f32" t="f53" r="f49" b="f35"/>
                  <a:pathLst>
                    <a:path>
                      <a:moveTo>
                        <a:pt x="f32" y="f32"/>
                      </a:moveTo>
                      <a:lnTo>
                        <a:pt x="f46" y="f32"/>
                      </a:lnTo>
                      <a:lnTo>
                        <a:pt x="f46" y="f50"/>
                      </a:lnTo>
                      <a:lnTo>
                        <a:pt x="f36" y="f50"/>
                      </a:lnTo>
                      <a:lnTo>
                        <a:pt x="f36" y="f35"/>
                      </a:lnTo>
                      <a:lnTo>
                        <a:pt x="f32" y="f35"/>
                      </a:lnTo>
                      <a:close/>
                    </a:path>
                  </a:pathLst>
                </a:custGeom>
                <a:solidFill>
                  <a:srgbClr val="00B050"/>
                </a:solidFill>
                <a:ln w="12701" cap="flat">
                  <a:solidFill>
                    <a:srgbClr val="00B05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2" name="Freeform: Shape 11">
                  <a:extLst>
                    <a:ext uri="{FF2B5EF4-FFF2-40B4-BE49-F238E27FC236}">
                      <a16:creationId xmlns:a16="http://schemas.microsoft.com/office/drawing/2014/main" id="{8D70442A-B323-4076-8A36-6E974C4026C0}"/>
                    </a:ext>
                  </a:extLst>
                </p:cNvPr>
                <p:cNvSpPr/>
                <p:nvPr/>
              </p:nvSpPr>
              <p:spPr>
                <a:xfrm>
                  <a:off x="3451091" y="3305254"/>
                  <a:ext cx="1539593" cy="1349544"/>
                </a:xfrm>
                <a:custGeom>
                  <a:avLst/>
                  <a:gdLst>
                    <a:gd name="f0" fmla="val 10800000"/>
                    <a:gd name="f1" fmla="val 5400000"/>
                    <a:gd name="f2" fmla="val 180"/>
                    <a:gd name="f3" fmla="val w"/>
                    <a:gd name="f4" fmla="val h"/>
                    <a:gd name="f5" fmla="val 0"/>
                    <a:gd name="f6" fmla="val 1539593"/>
                    <a:gd name="f7" fmla="val 1349543"/>
                    <a:gd name="f8" fmla="+- 0 0 -90"/>
                    <a:gd name="f9" fmla="*/ f3 1 1539593"/>
                    <a:gd name="f10" fmla="*/ f4 1 1349543"/>
                    <a:gd name="f11" fmla="+- f7 0 f5"/>
                    <a:gd name="f12" fmla="+- f6 0 f5"/>
                    <a:gd name="f13" fmla="*/ f8 f0 1"/>
                    <a:gd name="f14" fmla="*/ f12 1 1539593"/>
                    <a:gd name="f15" fmla="*/ f11 1 1349543"/>
                    <a:gd name="f16" fmla="*/ 0 f12 1"/>
                    <a:gd name="f17" fmla="*/ 0 f11 1"/>
                    <a:gd name="f18" fmla="*/ 1539593 f12 1"/>
                    <a:gd name="f19" fmla="*/ 1349543 f11 1"/>
                    <a:gd name="f20" fmla="*/ f13 1 f2"/>
                    <a:gd name="f21" fmla="*/ f16 1 1539593"/>
                    <a:gd name="f22" fmla="*/ f17 1 1349543"/>
                    <a:gd name="f23" fmla="*/ f18 1 1539593"/>
                    <a:gd name="f24" fmla="*/ f19 1 1349543"/>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539593" h="1349543">
                      <a:moveTo>
                        <a:pt x="f5" y="f5"/>
                      </a:moveTo>
                      <a:lnTo>
                        <a:pt x="f6" y="f5"/>
                      </a:lnTo>
                      <a:lnTo>
                        <a:pt x="f6" y="f7"/>
                      </a:lnTo>
                      <a:lnTo>
                        <a:pt x="f5" y="f7"/>
                      </a:lnTo>
                      <a:lnTo>
                        <a:pt x="f5" y="f5"/>
                      </a:lnTo>
                      <a:close/>
                    </a:path>
                  </a:pathLst>
                </a:custGeom>
                <a:noFill/>
                <a:ln cap="flat">
                  <a:noFill/>
                  <a:prstDash val="solid"/>
                </a:ln>
              </p:spPr>
              <p:txBody>
                <a:bodyPr vert="horz" wrap="square" lIns="53336" tIns="53336" rIns="53336" bIns="53336" anchor="t" anchorCtr="0" compatLnSpc="1">
                  <a:noAutofit/>
                </a:bodyPr>
                <a:lstStyle/>
                <a:p>
                  <a:pPr marL="0" marR="0" lvl="0" indent="0" algn="l"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Tx/>
                    <a:latin typeface="Calibri"/>
                  </a:endParaRPr>
                </a:p>
              </p:txBody>
            </p:sp>
            <p:sp>
              <p:nvSpPr>
                <p:cNvPr id="13" name="Freeform: Shape 12">
                  <a:extLst>
                    <a:ext uri="{FF2B5EF4-FFF2-40B4-BE49-F238E27FC236}">
                      <a16:creationId xmlns:a16="http://schemas.microsoft.com/office/drawing/2014/main" id="{E2A6489F-442F-4D52-8B11-F0B4526AD2D1}"/>
                    </a:ext>
                  </a:extLst>
                </p:cNvPr>
                <p:cNvSpPr/>
                <p:nvPr/>
              </p:nvSpPr>
              <p:spPr>
                <a:xfrm>
                  <a:off x="4700198" y="2670176"/>
                  <a:ext cx="290486" cy="290486"/>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4472C4"/>
                </a:solidFill>
                <a:ln w="12701" cap="flat">
                  <a:solidFill>
                    <a:srgbClr val="4472C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4" name="Freeform: Shape 13">
                  <a:extLst>
                    <a:ext uri="{FF2B5EF4-FFF2-40B4-BE49-F238E27FC236}">
                      <a16:creationId xmlns:a16="http://schemas.microsoft.com/office/drawing/2014/main" id="{040B39CA-CEE7-4506-A9F4-EA1F1D8B3E35}"/>
                    </a:ext>
                  </a:extLst>
                </p:cNvPr>
                <p:cNvSpPr/>
                <p:nvPr/>
              </p:nvSpPr>
              <p:spPr>
                <a:xfrm rot="5400013">
                  <a:off x="5506928" y="2329343"/>
                  <a:ext cx="1024859" cy="1705337"/>
                </a:xfrm>
                <a:custGeom>
                  <a:avLst/>
                  <a:gdLst>
                    <a:gd name="f0" fmla="val 10800000"/>
                    <a:gd name="f1" fmla="val 5400000"/>
                    <a:gd name="f2" fmla="val 180"/>
                    <a:gd name="f3" fmla="val w"/>
                    <a:gd name="f4" fmla="val h"/>
                    <a:gd name="f5" fmla="val ss"/>
                    <a:gd name="f6" fmla="val 0"/>
                    <a:gd name="f7" fmla="val 16120"/>
                    <a:gd name="f8" fmla="val 16110"/>
                    <a:gd name="f9" fmla="+- 0 0 -90"/>
                    <a:gd name="f10" fmla="+- 0 0 -360"/>
                    <a:gd name="f11" fmla="abs f3"/>
                    <a:gd name="f12" fmla="abs f4"/>
                    <a:gd name="f13" fmla="abs f5"/>
                    <a:gd name="f14" fmla="*/ f9 f0 1"/>
                    <a:gd name="f15" fmla="*/ f10 f0 1"/>
                    <a:gd name="f16" fmla="?: f11 f3 1"/>
                    <a:gd name="f17" fmla="?: f12 f4 1"/>
                    <a:gd name="f18" fmla="?: f13 f5 1"/>
                    <a:gd name="f19" fmla="*/ f14 1 f2"/>
                    <a:gd name="f20" fmla="*/ f15 1 f2"/>
                    <a:gd name="f21" fmla="*/ f16 1 21600"/>
                    <a:gd name="f22" fmla="*/ f17 1 21600"/>
                    <a:gd name="f23" fmla="*/ 21600 f16 1"/>
                    <a:gd name="f24" fmla="*/ 21600 f17 1"/>
                    <a:gd name="f25" fmla="+- f19 0 f1"/>
                    <a:gd name="f26" fmla="+- f20 0 f1"/>
                    <a:gd name="f27" fmla="min f22 f21"/>
                    <a:gd name="f28" fmla="*/ f23 1 f18"/>
                    <a:gd name="f29" fmla="*/ f24 1 f18"/>
                    <a:gd name="f30" fmla="val f28"/>
                    <a:gd name="f31" fmla="val f29"/>
                    <a:gd name="f32" fmla="*/ f6 f27 1"/>
                    <a:gd name="f33" fmla="+- f31 0 f6"/>
                    <a:gd name="f34" fmla="+- f30 0 f6"/>
                    <a:gd name="f35" fmla="*/ f31 f27 1"/>
                    <a:gd name="f36" fmla="*/ f30 f27 1"/>
                    <a:gd name="f37" fmla="min f34 f33"/>
                    <a:gd name="f38" fmla="+- f34 0 f33"/>
                    <a:gd name="f39" fmla="*/ f37 f8 1"/>
                    <a:gd name="f40" fmla="*/ f37 f7 1"/>
                    <a:gd name="f41" fmla="*/ f39 1 100000"/>
                    <a:gd name="f42" fmla="*/ f40 1 100000"/>
                    <a:gd name="f43" fmla="+- f31 0 f42"/>
                    <a:gd name="f44" fmla="*/ f41 1 2"/>
                    <a:gd name="f45" fmla="?: f38 f30 f41"/>
                    <a:gd name="f46" fmla="*/ f41 f27 1"/>
                    <a:gd name="f47" fmla="+- f43 f31 0"/>
                    <a:gd name="f48" fmla="?: f38 f43 f6"/>
                    <a:gd name="f49" fmla="*/ f45 f27 1"/>
                    <a:gd name="f50" fmla="*/ f43 f27 1"/>
                    <a:gd name="f51" fmla="*/ f44 f27 1"/>
                    <a:gd name="f52" fmla="*/ f47 1 2"/>
                    <a:gd name="f53" fmla="*/ f48 f27 1"/>
                    <a:gd name="f54" fmla="*/ f52 f27 1"/>
                  </a:gdLst>
                  <a:ahLst/>
                  <a:cxnLst>
                    <a:cxn ang="3cd4">
                      <a:pos x="hc" y="t"/>
                    </a:cxn>
                    <a:cxn ang="0">
                      <a:pos x="r" y="vc"/>
                    </a:cxn>
                    <a:cxn ang="cd4">
                      <a:pos x="hc" y="b"/>
                    </a:cxn>
                    <a:cxn ang="cd2">
                      <a:pos x="l" y="vc"/>
                    </a:cxn>
                    <a:cxn ang="f25">
                      <a:pos x="f36" y="f54"/>
                    </a:cxn>
                    <a:cxn ang="f26">
                      <a:pos x="f51" y="f32"/>
                    </a:cxn>
                  </a:cxnLst>
                  <a:rect l="f32" t="f53" r="f49" b="f35"/>
                  <a:pathLst>
                    <a:path>
                      <a:moveTo>
                        <a:pt x="f32" y="f32"/>
                      </a:moveTo>
                      <a:lnTo>
                        <a:pt x="f46" y="f32"/>
                      </a:lnTo>
                      <a:lnTo>
                        <a:pt x="f46" y="f50"/>
                      </a:lnTo>
                      <a:lnTo>
                        <a:pt x="f36" y="f50"/>
                      </a:lnTo>
                      <a:lnTo>
                        <a:pt x="f36" y="f35"/>
                      </a:lnTo>
                      <a:lnTo>
                        <a:pt x="f32" y="f35"/>
                      </a:lnTo>
                      <a:close/>
                    </a:path>
                  </a:pathLst>
                </a:custGeom>
                <a:solidFill>
                  <a:srgbClr val="FFC000"/>
                </a:solidFill>
                <a:ln w="12701" cap="flat">
                  <a:solidFill>
                    <a:srgbClr val="FFC00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5" name="Freeform: Shape 14">
                  <a:extLst>
                    <a:ext uri="{FF2B5EF4-FFF2-40B4-BE49-F238E27FC236}">
                      <a16:creationId xmlns:a16="http://schemas.microsoft.com/office/drawing/2014/main" id="{3975A30E-BAC7-43F7-9598-1E4947B38C31}"/>
                    </a:ext>
                  </a:extLst>
                </p:cNvPr>
                <p:cNvSpPr/>
                <p:nvPr/>
              </p:nvSpPr>
              <p:spPr>
                <a:xfrm>
                  <a:off x="5335853" y="2838873"/>
                  <a:ext cx="1539593" cy="1349544"/>
                </a:xfrm>
                <a:custGeom>
                  <a:avLst/>
                  <a:gdLst>
                    <a:gd name="f0" fmla="val 10800000"/>
                    <a:gd name="f1" fmla="val 5400000"/>
                    <a:gd name="f2" fmla="val 180"/>
                    <a:gd name="f3" fmla="val w"/>
                    <a:gd name="f4" fmla="val h"/>
                    <a:gd name="f5" fmla="val 0"/>
                    <a:gd name="f6" fmla="val 1539593"/>
                    <a:gd name="f7" fmla="val 1349543"/>
                    <a:gd name="f8" fmla="+- 0 0 -90"/>
                    <a:gd name="f9" fmla="*/ f3 1 1539593"/>
                    <a:gd name="f10" fmla="*/ f4 1 1349543"/>
                    <a:gd name="f11" fmla="+- f7 0 f5"/>
                    <a:gd name="f12" fmla="+- f6 0 f5"/>
                    <a:gd name="f13" fmla="*/ f8 f0 1"/>
                    <a:gd name="f14" fmla="*/ f12 1 1539593"/>
                    <a:gd name="f15" fmla="*/ f11 1 1349543"/>
                    <a:gd name="f16" fmla="*/ 0 f12 1"/>
                    <a:gd name="f17" fmla="*/ 0 f11 1"/>
                    <a:gd name="f18" fmla="*/ 1539593 f12 1"/>
                    <a:gd name="f19" fmla="*/ 1349543 f11 1"/>
                    <a:gd name="f20" fmla="*/ f13 1 f2"/>
                    <a:gd name="f21" fmla="*/ f16 1 1539593"/>
                    <a:gd name="f22" fmla="*/ f17 1 1349543"/>
                    <a:gd name="f23" fmla="*/ f18 1 1539593"/>
                    <a:gd name="f24" fmla="*/ f19 1 1349543"/>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539593" h="1349543">
                      <a:moveTo>
                        <a:pt x="f5" y="f5"/>
                      </a:moveTo>
                      <a:lnTo>
                        <a:pt x="f6" y="f5"/>
                      </a:lnTo>
                      <a:lnTo>
                        <a:pt x="f6" y="f7"/>
                      </a:lnTo>
                      <a:lnTo>
                        <a:pt x="f5" y="f7"/>
                      </a:lnTo>
                      <a:lnTo>
                        <a:pt x="f5" y="f5"/>
                      </a:lnTo>
                      <a:close/>
                    </a:path>
                  </a:pathLst>
                </a:custGeom>
                <a:noFill/>
                <a:ln cap="flat">
                  <a:noFill/>
                  <a:prstDash val="solid"/>
                </a:ln>
              </p:spPr>
              <p:txBody>
                <a:bodyPr vert="horz" wrap="square" lIns="53336" tIns="53336" rIns="53336" bIns="53336" anchor="t" anchorCtr="0" compatLnSpc="1">
                  <a:noAutofit/>
                </a:bodyPr>
                <a:lstStyle/>
                <a:p>
                  <a:pPr marL="0" marR="0" lvl="0" indent="0" algn="l"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GB" sz="1400" b="0" i="0" u="none" strike="noStrike" kern="1200" cap="none" spc="0" baseline="0">
                      <a:solidFill>
                        <a:srgbClr val="000000"/>
                      </a:solidFill>
                      <a:uFillTx/>
                      <a:latin typeface="Calibri"/>
                    </a:rPr>
                    <a:t>Dynamic Support Register (DSR)</a:t>
                  </a:r>
                </a:p>
              </p:txBody>
            </p:sp>
            <p:sp>
              <p:nvSpPr>
                <p:cNvPr id="16" name="Freeform: Shape 15">
                  <a:extLst>
                    <a:ext uri="{FF2B5EF4-FFF2-40B4-BE49-F238E27FC236}">
                      <a16:creationId xmlns:a16="http://schemas.microsoft.com/office/drawing/2014/main" id="{B067F7F8-484D-449D-AFAC-25FEE8AC5FB2}"/>
                    </a:ext>
                  </a:extLst>
                </p:cNvPr>
                <p:cNvSpPr/>
                <p:nvPr/>
              </p:nvSpPr>
              <p:spPr>
                <a:xfrm>
                  <a:off x="6584960" y="2203795"/>
                  <a:ext cx="290486" cy="290486"/>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4472C4"/>
                </a:solidFill>
                <a:ln w="12701" cap="flat">
                  <a:solidFill>
                    <a:srgbClr val="4472C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7" name="Freeform: Shape 16">
                  <a:extLst>
                    <a:ext uri="{FF2B5EF4-FFF2-40B4-BE49-F238E27FC236}">
                      <a16:creationId xmlns:a16="http://schemas.microsoft.com/office/drawing/2014/main" id="{97E36A2C-6E32-4900-B361-6471F3D66A85}"/>
                    </a:ext>
                  </a:extLst>
                </p:cNvPr>
                <p:cNvSpPr/>
                <p:nvPr/>
              </p:nvSpPr>
              <p:spPr>
                <a:xfrm rot="5400013">
                  <a:off x="7391689" y="1862953"/>
                  <a:ext cx="1024859" cy="1705337"/>
                </a:xfrm>
                <a:custGeom>
                  <a:avLst/>
                  <a:gdLst>
                    <a:gd name="f0" fmla="val 10800000"/>
                    <a:gd name="f1" fmla="val 5400000"/>
                    <a:gd name="f2" fmla="val 180"/>
                    <a:gd name="f3" fmla="val w"/>
                    <a:gd name="f4" fmla="val h"/>
                    <a:gd name="f5" fmla="val ss"/>
                    <a:gd name="f6" fmla="val 0"/>
                    <a:gd name="f7" fmla="val 16120"/>
                    <a:gd name="f8" fmla="val 16110"/>
                    <a:gd name="f9" fmla="+- 0 0 -90"/>
                    <a:gd name="f10" fmla="+- 0 0 -360"/>
                    <a:gd name="f11" fmla="abs f3"/>
                    <a:gd name="f12" fmla="abs f4"/>
                    <a:gd name="f13" fmla="abs f5"/>
                    <a:gd name="f14" fmla="*/ f9 f0 1"/>
                    <a:gd name="f15" fmla="*/ f10 f0 1"/>
                    <a:gd name="f16" fmla="?: f11 f3 1"/>
                    <a:gd name="f17" fmla="?: f12 f4 1"/>
                    <a:gd name="f18" fmla="?: f13 f5 1"/>
                    <a:gd name="f19" fmla="*/ f14 1 f2"/>
                    <a:gd name="f20" fmla="*/ f15 1 f2"/>
                    <a:gd name="f21" fmla="*/ f16 1 21600"/>
                    <a:gd name="f22" fmla="*/ f17 1 21600"/>
                    <a:gd name="f23" fmla="*/ 21600 f16 1"/>
                    <a:gd name="f24" fmla="*/ 21600 f17 1"/>
                    <a:gd name="f25" fmla="+- f19 0 f1"/>
                    <a:gd name="f26" fmla="+- f20 0 f1"/>
                    <a:gd name="f27" fmla="min f22 f21"/>
                    <a:gd name="f28" fmla="*/ f23 1 f18"/>
                    <a:gd name="f29" fmla="*/ f24 1 f18"/>
                    <a:gd name="f30" fmla="val f28"/>
                    <a:gd name="f31" fmla="val f29"/>
                    <a:gd name="f32" fmla="*/ f6 f27 1"/>
                    <a:gd name="f33" fmla="+- f31 0 f6"/>
                    <a:gd name="f34" fmla="+- f30 0 f6"/>
                    <a:gd name="f35" fmla="*/ f31 f27 1"/>
                    <a:gd name="f36" fmla="*/ f30 f27 1"/>
                    <a:gd name="f37" fmla="min f34 f33"/>
                    <a:gd name="f38" fmla="+- f34 0 f33"/>
                    <a:gd name="f39" fmla="*/ f37 f8 1"/>
                    <a:gd name="f40" fmla="*/ f37 f7 1"/>
                    <a:gd name="f41" fmla="*/ f39 1 100000"/>
                    <a:gd name="f42" fmla="*/ f40 1 100000"/>
                    <a:gd name="f43" fmla="+- f31 0 f42"/>
                    <a:gd name="f44" fmla="*/ f41 1 2"/>
                    <a:gd name="f45" fmla="?: f38 f30 f41"/>
                    <a:gd name="f46" fmla="*/ f41 f27 1"/>
                    <a:gd name="f47" fmla="+- f43 f31 0"/>
                    <a:gd name="f48" fmla="?: f38 f43 f6"/>
                    <a:gd name="f49" fmla="*/ f45 f27 1"/>
                    <a:gd name="f50" fmla="*/ f43 f27 1"/>
                    <a:gd name="f51" fmla="*/ f44 f27 1"/>
                    <a:gd name="f52" fmla="*/ f47 1 2"/>
                    <a:gd name="f53" fmla="*/ f48 f27 1"/>
                    <a:gd name="f54" fmla="*/ f52 f27 1"/>
                  </a:gdLst>
                  <a:ahLst/>
                  <a:cxnLst>
                    <a:cxn ang="3cd4">
                      <a:pos x="hc" y="t"/>
                    </a:cxn>
                    <a:cxn ang="0">
                      <a:pos x="r" y="vc"/>
                    </a:cxn>
                    <a:cxn ang="cd4">
                      <a:pos x="hc" y="b"/>
                    </a:cxn>
                    <a:cxn ang="cd2">
                      <a:pos x="l" y="vc"/>
                    </a:cxn>
                    <a:cxn ang="f25">
                      <a:pos x="f36" y="f54"/>
                    </a:cxn>
                    <a:cxn ang="f26">
                      <a:pos x="f51" y="f32"/>
                    </a:cxn>
                  </a:cxnLst>
                  <a:rect l="f32" t="f53" r="f49" b="f35"/>
                  <a:pathLst>
                    <a:path>
                      <a:moveTo>
                        <a:pt x="f32" y="f32"/>
                      </a:moveTo>
                      <a:lnTo>
                        <a:pt x="f46" y="f32"/>
                      </a:lnTo>
                      <a:lnTo>
                        <a:pt x="f46" y="f50"/>
                      </a:lnTo>
                      <a:lnTo>
                        <a:pt x="f36" y="f50"/>
                      </a:lnTo>
                      <a:lnTo>
                        <a:pt x="f36" y="f35"/>
                      </a:lnTo>
                      <a:lnTo>
                        <a:pt x="f32" y="f35"/>
                      </a:lnTo>
                      <a:close/>
                    </a:path>
                  </a:pathLst>
                </a:custGeom>
                <a:solidFill>
                  <a:srgbClr val="FF0000"/>
                </a:solidFill>
                <a:ln w="12701" cap="flat">
                  <a:solidFill>
                    <a:srgbClr val="FF000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8" name="Freeform: Shape 17">
                  <a:extLst>
                    <a:ext uri="{FF2B5EF4-FFF2-40B4-BE49-F238E27FC236}">
                      <a16:creationId xmlns:a16="http://schemas.microsoft.com/office/drawing/2014/main" id="{054628CD-D44E-4470-BF12-2A60C698E233}"/>
                    </a:ext>
                  </a:extLst>
                </p:cNvPr>
                <p:cNvSpPr/>
                <p:nvPr/>
              </p:nvSpPr>
              <p:spPr>
                <a:xfrm>
                  <a:off x="7220614" y="2372483"/>
                  <a:ext cx="1539593" cy="1349544"/>
                </a:xfrm>
                <a:custGeom>
                  <a:avLst/>
                  <a:gdLst>
                    <a:gd name="f0" fmla="val 10800000"/>
                    <a:gd name="f1" fmla="val 5400000"/>
                    <a:gd name="f2" fmla="val 180"/>
                    <a:gd name="f3" fmla="val w"/>
                    <a:gd name="f4" fmla="val h"/>
                    <a:gd name="f5" fmla="val 0"/>
                    <a:gd name="f6" fmla="val 1539593"/>
                    <a:gd name="f7" fmla="val 1349543"/>
                    <a:gd name="f8" fmla="+- 0 0 -90"/>
                    <a:gd name="f9" fmla="*/ f3 1 1539593"/>
                    <a:gd name="f10" fmla="*/ f4 1 1349543"/>
                    <a:gd name="f11" fmla="+- f7 0 f5"/>
                    <a:gd name="f12" fmla="+- f6 0 f5"/>
                    <a:gd name="f13" fmla="*/ f8 f0 1"/>
                    <a:gd name="f14" fmla="*/ f12 1 1539593"/>
                    <a:gd name="f15" fmla="*/ f11 1 1349543"/>
                    <a:gd name="f16" fmla="*/ 0 f12 1"/>
                    <a:gd name="f17" fmla="*/ 0 f11 1"/>
                    <a:gd name="f18" fmla="*/ 1539593 f12 1"/>
                    <a:gd name="f19" fmla="*/ 1349543 f11 1"/>
                    <a:gd name="f20" fmla="*/ f13 1 f2"/>
                    <a:gd name="f21" fmla="*/ f16 1 1539593"/>
                    <a:gd name="f22" fmla="*/ f17 1 1349543"/>
                    <a:gd name="f23" fmla="*/ f18 1 1539593"/>
                    <a:gd name="f24" fmla="*/ f19 1 1349543"/>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539593" h="1349543">
                      <a:moveTo>
                        <a:pt x="f5" y="f5"/>
                      </a:moveTo>
                      <a:lnTo>
                        <a:pt x="f6" y="f5"/>
                      </a:lnTo>
                      <a:lnTo>
                        <a:pt x="f6" y="f7"/>
                      </a:lnTo>
                      <a:lnTo>
                        <a:pt x="f5" y="f7"/>
                      </a:lnTo>
                      <a:lnTo>
                        <a:pt x="f5" y="f5"/>
                      </a:lnTo>
                      <a:close/>
                    </a:path>
                  </a:pathLst>
                </a:custGeom>
                <a:noFill/>
                <a:ln cap="flat">
                  <a:noFill/>
                  <a:prstDash val="solid"/>
                </a:ln>
              </p:spPr>
              <p:txBody>
                <a:bodyPr vert="horz" wrap="square" lIns="53336" tIns="53336" rIns="53336" bIns="53336" anchor="t" anchorCtr="0" compatLnSpc="1">
                  <a:noAutofit/>
                </a:bodyPr>
                <a:lstStyle/>
                <a:p>
                  <a:pPr marL="0" marR="0" lvl="0" indent="0" algn="l"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GB" sz="1400" b="0" i="0" u="none" strike="noStrike" kern="1200" cap="none" spc="0" baseline="0">
                      <a:solidFill>
                        <a:srgbClr val="000000"/>
                      </a:solidFill>
                      <a:uFillTx/>
                      <a:latin typeface="Calibri"/>
                    </a:rPr>
                    <a:t>At Risk of Admission Register (ROAR)</a:t>
                  </a:r>
                </a:p>
              </p:txBody>
            </p:sp>
          </p:grpSp>
          <p:sp>
            <p:nvSpPr>
              <p:cNvPr id="6" name="Text Box 2">
                <a:extLst>
                  <a:ext uri="{FF2B5EF4-FFF2-40B4-BE49-F238E27FC236}">
                    <a16:creationId xmlns:a16="http://schemas.microsoft.com/office/drawing/2014/main" id="{DD7447B9-09B8-42A1-A928-64C4164D8E41}"/>
                  </a:ext>
                </a:extLst>
              </p:cNvPr>
              <p:cNvSpPr txBox="1"/>
              <p:nvPr/>
            </p:nvSpPr>
            <p:spPr>
              <a:xfrm rot="20868670">
                <a:off x="4474406" y="1649375"/>
                <a:ext cx="4030976" cy="651510"/>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25000"/>
                  </a:lnSpc>
                  <a:spcBef>
                    <a:spcPts val="0"/>
                  </a:spcBef>
                  <a:spcAft>
                    <a:spcPts val="800"/>
                  </a:spcAft>
                  <a:buNone/>
                  <a:tabLst/>
                  <a:defRPr sz="1800" b="0" i="0" u="none" strike="noStrike" kern="0" cap="none" spc="0" baseline="0">
                    <a:solidFill>
                      <a:srgbClr val="000000"/>
                    </a:solidFill>
                    <a:uFillTx/>
                  </a:defRPr>
                </a:pPr>
                <a:r>
                  <a:rPr lang="en-GB" sz="2600" b="1" i="0" u="none" strike="noStrike" kern="1200" cap="none" spc="0" baseline="0">
                    <a:solidFill>
                      <a:srgbClr val="000000"/>
                    </a:solidFill>
                    <a:uFillTx/>
                    <a:latin typeface="Tw Cen MT" pitchFamily="34"/>
                    <a:ea typeface="Times New Roman" pitchFamily="18"/>
                    <a:cs typeface="Times New Roman" pitchFamily="18"/>
                  </a:rPr>
                  <a:t>Dynamic Support Pathway</a:t>
                </a:r>
                <a:endParaRPr lang="en-GB" sz="1050" b="0" i="0" u="none" strike="noStrike" kern="1200" cap="none" spc="0" baseline="0">
                  <a:solidFill>
                    <a:srgbClr val="000000"/>
                  </a:solidFill>
                  <a:uFillTx/>
                  <a:latin typeface="Tw Cen MT" pitchFamily="34"/>
                  <a:ea typeface="Times New Roman" pitchFamily="18"/>
                  <a:cs typeface="Times New Roman" pitchFamily="18"/>
                </a:endParaRPr>
              </a:p>
            </p:txBody>
          </p:sp>
          <p:sp>
            <p:nvSpPr>
              <p:cNvPr id="7" name="Arrow: Down 8">
                <a:extLst>
                  <a:ext uri="{FF2B5EF4-FFF2-40B4-BE49-F238E27FC236}">
                    <a16:creationId xmlns:a16="http://schemas.microsoft.com/office/drawing/2014/main" id="{8E9B4CC3-B771-4AD5-87F2-19C3737425C0}"/>
                  </a:ext>
                </a:extLst>
              </p:cNvPr>
              <p:cNvSpPr/>
              <p:nvPr/>
            </p:nvSpPr>
            <p:spPr>
              <a:xfrm>
                <a:off x="5873428" y="3437257"/>
                <a:ext cx="445139" cy="405134"/>
              </a:xfrm>
              <a:custGeom>
                <a:avLst>
                  <a:gd name="f0" fmla="val 1080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val f7"/>
                  <a:gd name="f15" fmla="val f8"/>
                  <a:gd name="f16" fmla="pin 0 f1 10800"/>
                  <a:gd name="f17" fmla="pin 0 f0 216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1"/>
                  <a:gd name="f29" fmla="+- 21600 0 f22"/>
                  <a:gd name="f30" fmla="*/ f21 f12 1"/>
                  <a:gd name="f31" fmla="*/ f22 f13 1"/>
                  <a:gd name="f32" fmla="+- f25 0 f3"/>
                  <a:gd name="f33" fmla="+- f26 0 f3"/>
                  <a:gd name="f34" fmla="*/ 0 f27 1"/>
                  <a:gd name="f35" fmla="*/ 21600 f27 1"/>
                  <a:gd name="f36" fmla="*/ f29 f21 1"/>
                  <a:gd name="f37" fmla="*/ f28 f12 1"/>
                  <a:gd name="f38" fmla="*/ f36 1 10800"/>
                  <a:gd name="f39" fmla="*/ f34 1 f27"/>
                  <a:gd name="f40" fmla="*/ f35 1 f27"/>
                  <a:gd name="f41" fmla="+- f22 f38 0"/>
                  <a:gd name="f42" fmla="*/ f39 f13 1"/>
                  <a:gd name="f43" fmla="*/ f39 f12 1"/>
                  <a:gd name="f44" fmla="*/ f40 f12 1"/>
                  <a:gd name="f45" fmla="*/ f41 f13 1"/>
                </a:gdLst>
                <a:ahLst>
                  <a:ahXY gdRefX="f1" minX="f7" maxX="f9" gdRefY="f0" minY="f7" maxY="f8">
                    <a:pos x="f23" y="f24"/>
                  </a:ahXY>
                </a:ahLst>
                <a:cxnLst>
                  <a:cxn ang="3cd4">
                    <a:pos x="hc" y="t"/>
                  </a:cxn>
                  <a:cxn ang="0">
                    <a:pos x="r" y="vc"/>
                  </a:cxn>
                  <a:cxn ang="cd4">
                    <a:pos x="hc" y="b"/>
                  </a:cxn>
                  <a:cxn ang="cd2">
                    <a:pos x="l" y="vc"/>
                  </a:cxn>
                  <a:cxn ang="f32">
                    <a:pos x="f43" y="f31"/>
                  </a:cxn>
                  <a:cxn ang="f33">
                    <a:pos x="f44" y="f31"/>
                  </a:cxn>
                </a:cxnLst>
                <a:rect l="f30" t="f42" r="f37" b="f45"/>
                <a:pathLst>
                  <a:path w="21600" h="21600">
                    <a:moveTo>
                      <a:pt x="f21" y="f7"/>
                    </a:moveTo>
                    <a:lnTo>
                      <a:pt x="f21" y="f22"/>
                    </a:lnTo>
                    <a:lnTo>
                      <a:pt x="f7" y="f22"/>
                    </a:lnTo>
                    <a:lnTo>
                      <a:pt x="f9" y="f8"/>
                    </a:lnTo>
                    <a:lnTo>
                      <a:pt x="f8" y="f22"/>
                    </a:lnTo>
                    <a:lnTo>
                      <a:pt x="f28" y="f22"/>
                    </a:lnTo>
                    <a:lnTo>
                      <a:pt x="f28" y="f7"/>
                    </a:lnTo>
                    <a:close/>
                  </a:path>
                </a:pathLst>
              </a:custGeom>
              <a:solidFill>
                <a:srgbClr val="FFC000"/>
              </a:solidFill>
              <a:ln w="12701" cap="flat">
                <a:solidFill>
                  <a:srgbClr val="FFC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none" strike="noStrike" kern="1200" cap="none" spc="0" baseline="0">
                  <a:solidFill>
                    <a:srgbClr val="FFFFFF"/>
                  </a:solidFill>
                  <a:uFillTx/>
                  <a:latin typeface="Calibri"/>
                </a:endParaRPr>
              </a:p>
            </p:txBody>
          </p:sp>
          <p:sp>
            <p:nvSpPr>
              <p:cNvPr id="9" name="Arrow: Down 9">
                <a:extLst>
                  <a:ext uri="{FF2B5EF4-FFF2-40B4-BE49-F238E27FC236}">
                    <a16:creationId xmlns:a16="http://schemas.microsoft.com/office/drawing/2014/main" id="{97A97A27-CCDC-43D8-9C75-923593F97FFC}"/>
                  </a:ext>
                </a:extLst>
              </p:cNvPr>
              <p:cNvSpPr/>
              <p:nvPr/>
            </p:nvSpPr>
            <p:spPr>
              <a:xfrm>
                <a:off x="7857174" y="2968627"/>
                <a:ext cx="445139" cy="405134"/>
              </a:xfrm>
              <a:custGeom>
                <a:avLst>
                  <a:gd name="f0" fmla="val 1080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val f7"/>
                  <a:gd name="f15" fmla="val f8"/>
                  <a:gd name="f16" fmla="pin 0 f1 10800"/>
                  <a:gd name="f17" fmla="pin 0 f0 216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1"/>
                  <a:gd name="f29" fmla="+- 21600 0 f22"/>
                  <a:gd name="f30" fmla="*/ f21 f12 1"/>
                  <a:gd name="f31" fmla="*/ f22 f13 1"/>
                  <a:gd name="f32" fmla="+- f25 0 f3"/>
                  <a:gd name="f33" fmla="+- f26 0 f3"/>
                  <a:gd name="f34" fmla="*/ 0 f27 1"/>
                  <a:gd name="f35" fmla="*/ 21600 f27 1"/>
                  <a:gd name="f36" fmla="*/ f29 f21 1"/>
                  <a:gd name="f37" fmla="*/ f28 f12 1"/>
                  <a:gd name="f38" fmla="*/ f36 1 10800"/>
                  <a:gd name="f39" fmla="*/ f34 1 f27"/>
                  <a:gd name="f40" fmla="*/ f35 1 f27"/>
                  <a:gd name="f41" fmla="+- f22 f38 0"/>
                  <a:gd name="f42" fmla="*/ f39 f13 1"/>
                  <a:gd name="f43" fmla="*/ f39 f12 1"/>
                  <a:gd name="f44" fmla="*/ f40 f12 1"/>
                  <a:gd name="f45" fmla="*/ f41 f13 1"/>
                </a:gdLst>
                <a:ahLst>
                  <a:ahXY gdRefX="f1" minX="f7" maxX="f9" gdRefY="f0" minY="f7" maxY="f8">
                    <a:pos x="f23" y="f24"/>
                  </a:ahXY>
                </a:ahLst>
                <a:cxnLst>
                  <a:cxn ang="3cd4">
                    <a:pos x="hc" y="t"/>
                  </a:cxn>
                  <a:cxn ang="0">
                    <a:pos x="r" y="vc"/>
                  </a:cxn>
                  <a:cxn ang="cd4">
                    <a:pos x="hc" y="b"/>
                  </a:cxn>
                  <a:cxn ang="cd2">
                    <a:pos x="l" y="vc"/>
                  </a:cxn>
                  <a:cxn ang="f32">
                    <a:pos x="f43" y="f31"/>
                  </a:cxn>
                  <a:cxn ang="f33">
                    <a:pos x="f44" y="f31"/>
                  </a:cxn>
                </a:cxnLst>
                <a:rect l="f30" t="f42" r="f37" b="f45"/>
                <a:pathLst>
                  <a:path w="21600" h="21600">
                    <a:moveTo>
                      <a:pt x="f21" y="f7"/>
                    </a:moveTo>
                    <a:lnTo>
                      <a:pt x="f21" y="f22"/>
                    </a:lnTo>
                    <a:lnTo>
                      <a:pt x="f7" y="f22"/>
                    </a:lnTo>
                    <a:lnTo>
                      <a:pt x="f9" y="f8"/>
                    </a:lnTo>
                    <a:lnTo>
                      <a:pt x="f8" y="f22"/>
                    </a:lnTo>
                    <a:lnTo>
                      <a:pt x="f28" y="f22"/>
                    </a:lnTo>
                    <a:lnTo>
                      <a:pt x="f28" y="f7"/>
                    </a:lnTo>
                    <a:close/>
                  </a:path>
                </a:pathLst>
              </a:custGeom>
              <a:solidFill>
                <a:srgbClr val="FF0000"/>
              </a:solidFill>
              <a:ln w="12701" cap="flat">
                <a:solidFill>
                  <a:srgbClr val="FF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none" strike="noStrike" kern="1200" cap="none" spc="0" baseline="0">
                  <a:solidFill>
                    <a:srgbClr val="FFFFFF"/>
                  </a:solidFill>
                  <a:uFillTx/>
                  <a:latin typeface="Calibri"/>
                </a:endParaRPr>
              </a:p>
            </p:txBody>
          </p:sp>
          <p:sp>
            <p:nvSpPr>
              <p:cNvPr id="10" name="Rectangle: Rounded Corners 10">
                <a:extLst>
                  <a:ext uri="{FF2B5EF4-FFF2-40B4-BE49-F238E27FC236}">
                    <a16:creationId xmlns:a16="http://schemas.microsoft.com/office/drawing/2014/main" id="{2C9C56E5-3D34-4833-A2A4-7CC169DCC4CA}"/>
                  </a:ext>
                </a:extLst>
              </p:cNvPr>
              <p:cNvSpPr/>
              <p:nvPr/>
            </p:nvSpPr>
            <p:spPr>
              <a:xfrm>
                <a:off x="5336859" y="3906664"/>
                <a:ext cx="1518288" cy="325755"/>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FFC000"/>
              </a:solidFill>
              <a:ln w="12701" cap="flat">
                <a:solidFill>
                  <a:srgbClr val="FFC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25000"/>
                  </a:lnSpc>
                  <a:spcBef>
                    <a:spcPts val="0"/>
                  </a:spcBef>
                  <a:spcAft>
                    <a:spcPts val="800"/>
                  </a:spcAft>
                  <a:buNone/>
                  <a:tabLst/>
                  <a:defRPr sz="1800" b="0" i="0" u="none" strike="noStrike" kern="0" cap="none" spc="0" baseline="0">
                    <a:solidFill>
                      <a:srgbClr val="000000"/>
                    </a:solidFill>
                    <a:uFillTx/>
                  </a:defRPr>
                </a:pPr>
                <a:r>
                  <a:rPr lang="en-GB" sz="1100" b="0" i="0" u="none" strike="noStrike" kern="1200" cap="none" spc="0" baseline="0">
                    <a:solidFill>
                      <a:srgbClr val="FFFFFF"/>
                    </a:solidFill>
                    <a:uFillTx/>
                    <a:latin typeface="Calibri"/>
                    <a:ea typeface="Times New Roman" pitchFamily="18"/>
                    <a:cs typeface="Times New Roman" pitchFamily="18"/>
                  </a:rPr>
                  <a:t>Multiagency Meeting</a:t>
                </a:r>
                <a:endParaRPr lang="en-GB" sz="1050" b="0" i="0" u="none" strike="noStrike" kern="1200" cap="none" spc="0" baseline="0">
                  <a:solidFill>
                    <a:srgbClr val="FFFFFF"/>
                  </a:solidFill>
                  <a:uFillTx/>
                  <a:latin typeface="Calibri"/>
                  <a:ea typeface="Times New Roman" pitchFamily="18"/>
                  <a:cs typeface="Times New Roman" pitchFamily="18"/>
                </a:endParaRPr>
              </a:p>
            </p:txBody>
          </p:sp>
        </p:grpSp>
        <p:grpSp>
          <p:nvGrpSpPr>
            <p:cNvPr id="2" name="Group 1">
              <a:extLst>
                <a:ext uri="{FF2B5EF4-FFF2-40B4-BE49-F238E27FC236}">
                  <a16:creationId xmlns:a16="http://schemas.microsoft.com/office/drawing/2014/main" id="{939088B3-6569-472E-82BC-15D7BFA1A058}"/>
                </a:ext>
              </a:extLst>
            </p:cNvPr>
            <p:cNvGrpSpPr/>
            <p:nvPr/>
          </p:nvGrpSpPr>
          <p:grpSpPr>
            <a:xfrm>
              <a:off x="8104226" y="3042228"/>
              <a:ext cx="1567364" cy="2022881"/>
              <a:chOff x="9042839" y="1819509"/>
              <a:chExt cx="1567364" cy="2022881"/>
            </a:xfrm>
          </p:grpSpPr>
          <p:sp>
            <p:nvSpPr>
              <p:cNvPr id="19" name="Freeform: Shape 18">
                <a:extLst>
                  <a:ext uri="{FF2B5EF4-FFF2-40B4-BE49-F238E27FC236}">
                    <a16:creationId xmlns:a16="http://schemas.microsoft.com/office/drawing/2014/main" id="{3C2456CF-BEEF-458C-83D6-53D153C2A639}"/>
                  </a:ext>
                </a:extLst>
              </p:cNvPr>
              <p:cNvSpPr/>
              <p:nvPr/>
            </p:nvSpPr>
            <p:spPr>
              <a:xfrm>
                <a:off x="9042839" y="1819509"/>
                <a:ext cx="1539593" cy="1349544"/>
              </a:xfrm>
              <a:custGeom>
                <a:avLst/>
                <a:gdLst>
                  <a:gd name="f0" fmla="val 10800000"/>
                  <a:gd name="f1" fmla="val 5400000"/>
                  <a:gd name="f2" fmla="val 180"/>
                  <a:gd name="f3" fmla="val w"/>
                  <a:gd name="f4" fmla="val h"/>
                  <a:gd name="f5" fmla="val 0"/>
                  <a:gd name="f6" fmla="val 1539593"/>
                  <a:gd name="f7" fmla="val 1349543"/>
                  <a:gd name="f8" fmla="+- 0 0 -90"/>
                  <a:gd name="f9" fmla="*/ f3 1 1539593"/>
                  <a:gd name="f10" fmla="*/ f4 1 1349543"/>
                  <a:gd name="f11" fmla="+- f7 0 f5"/>
                  <a:gd name="f12" fmla="+- f6 0 f5"/>
                  <a:gd name="f13" fmla="*/ f8 f0 1"/>
                  <a:gd name="f14" fmla="*/ f12 1 1539593"/>
                  <a:gd name="f15" fmla="*/ f11 1 1349543"/>
                  <a:gd name="f16" fmla="*/ 0 f12 1"/>
                  <a:gd name="f17" fmla="*/ 0 f11 1"/>
                  <a:gd name="f18" fmla="*/ 1539593 f12 1"/>
                  <a:gd name="f19" fmla="*/ 1349543 f11 1"/>
                  <a:gd name="f20" fmla="*/ f13 1 f2"/>
                  <a:gd name="f21" fmla="*/ f16 1 1539593"/>
                  <a:gd name="f22" fmla="*/ f17 1 1349543"/>
                  <a:gd name="f23" fmla="*/ f18 1 1539593"/>
                  <a:gd name="f24" fmla="*/ f19 1 1349543"/>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539593" h="1349543">
                    <a:moveTo>
                      <a:pt x="f5" y="f5"/>
                    </a:moveTo>
                    <a:lnTo>
                      <a:pt x="f6" y="f5"/>
                    </a:lnTo>
                    <a:lnTo>
                      <a:pt x="f6" y="f7"/>
                    </a:lnTo>
                    <a:lnTo>
                      <a:pt x="f5" y="f7"/>
                    </a:lnTo>
                    <a:lnTo>
                      <a:pt x="f5" y="f5"/>
                    </a:lnTo>
                    <a:close/>
                  </a:path>
                </a:pathLst>
              </a:custGeom>
              <a:noFill/>
              <a:ln cap="flat">
                <a:noFill/>
                <a:prstDash val="solid"/>
              </a:ln>
            </p:spPr>
            <p:txBody>
              <a:bodyPr vert="horz" wrap="square" lIns="53336" tIns="53336" rIns="53336" bIns="53336" anchor="t" anchorCtr="0" compatLnSpc="1">
                <a:noAutofit/>
              </a:bodyPr>
              <a:lstStyle/>
              <a:p>
                <a:pPr marL="0" marR="0" lvl="0" indent="0" algn="l"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Inpatient Discharge Dynamic Support Register (DSR)</a:t>
                </a:r>
              </a:p>
            </p:txBody>
          </p:sp>
          <p:sp>
            <p:nvSpPr>
              <p:cNvPr id="20" name="Arrow: Down 8">
                <a:extLst>
                  <a:ext uri="{FF2B5EF4-FFF2-40B4-BE49-F238E27FC236}">
                    <a16:creationId xmlns:a16="http://schemas.microsoft.com/office/drawing/2014/main" id="{DBE31E4C-B66C-495F-ADE8-E65E340BC471}"/>
                  </a:ext>
                </a:extLst>
              </p:cNvPr>
              <p:cNvSpPr/>
              <p:nvPr/>
            </p:nvSpPr>
            <p:spPr>
              <a:xfrm>
                <a:off x="9524234" y="2500097"/>
                <a:ext cx="445139" cy="405134"/>
              </a:xfrm>
              <a:custGeom>
                <a:avLst>
                  <a:gd name="f0" fmla="val 1080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val f7"/>
                  <a:gd name="f15" fmla="val f8"/>
                  <a:gd name="f16" fmla="pin 0 f1 10800"/>
                  <a:gd name="f17" fmla="pin 0 f0 216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1"/>
                  <a:gd name="f29" fmla="+- 21600 0 f22"/>
                  <a:gd name="f30" fmla="*/ f21 f12 1"/>
                  <a:gd name="f31" fmla="*/ f22 f13 1"/>
                  <a:gd name="f32" fmla="+- f25 0 f3"/>
                  <a:gd name="f33" fmla="+- f26 0 f3"/>
                  <a:gd name="f34" fmla="*/ 0 f27 1"/>
                  <a:gd name="f35" fmla="*/ 21600 f27 1"/>
                  <a:gd name="f36" fmla="*/ f29 f21 1"/>
                  <a:gd name="f37" fmla="*/ f28 f12 1"/>
                  <a:gd name="f38" fmla="*/ f36 1 10800"/>
                  <a:gd name="f39" fmla="*/ f34 1 f27"/>
                  <a:gd name="f40" fmla="*/ f35 1 f27"/>
                  <a:gd name="f41" fmla="+- f22 f38 0"/>
                  <a:gd name="f42" fmla="*/ f39 f13 1"/>
                  <a:gd name="f43" fmla="*/ f39 f12 1"/>
                  <a:gd name="f44" fmla="*/ f40 f12 1"/>
                  <a:gd name="f45" fmla="*/ f41 f13 1"/>
                </a:gdLst>
                <a:ahLst>
                  <a:ahXY gdRefX="f1" minX="f7" maxX="f9" gdRefY="f0" minY="f7" maxY="f8">
                    <a:pos x="f23" y="f24"/>
                  </a:ahXY>
                </a:ahLst>
                <a:cxnLst>
                  <a:cxn ang="3cd4">
                    <a:pos x="hc" y="t"/>
                  </a:cxn>
                  <a:cxn ang="0">
                    <a:pos x="r" y="vc"/>
                  </a:cxn>
                  <a:cxn ang="cd4">
                    <a:pos x="hc" y="b"/>
                  </a:cxn>
                  <a:cxn ang="cd2">
                    <a:pos x="l" y="vc"/>
                  </a:cxn>
                  <a:cxn ang="f32">
                    <a:pos x="f43" y="f31"/>
                  </a:cxn>
                  <a:cxn ang="f33">
                    <a:pos x="f44" y="f31"/>
                  </a:cxn>
                </a:cxnLst>
                <a:rect l="f30" t="f42" r="f37" b="f45"/>
                <a:pathLst>
                  <a:path w="21600" h="21600">
                    <a:moveTo>
                      <a:pt x="f21" y="f7"/>
                    </a:moveTo>
                    <a:lnTo>
                      <a:pt x="f21" y="f22"/>
                    </a:lnTo>
                    <a:lnTo>
                      <a:pt x="f7" y="f22"/>
                    </a:lnTo>
                    <a:lnTo>
                      <a:pt x="f9" y="f8"/>
                    </a:lnTo>
                    <a:lnTo>
                      <a:pt x="f8" y="f22"/>
                    </a:lnTo>
                    <a:lnTo>
                      <a:pt x="f28" y="f22"/>
                    </a:lnTo>
                    <a:lnTo>
                      <a:pt x="f28" y="f7"/>
                    </a:lnTo>
                    <a:close/>
                  </a:path>
                </a:pathLst>
              </a:custGeom>
              <a:solidFill>
                <a:srgbClr val="00B050"/>
              </a:solidFill>
              <a:ln w="12701" cap="flat">
                <a:solidFill>
                  <a:srgbClr val="FFC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none" strike="noStrike" kern="1200" cap="none" spc="0" baseline="0">
                  <a:solidFill>
                    <a:srgbClr val="FFFFFF"/>
                  </a:solidFill>
                  <a:uFillTx/>
                  <a:latin typeface="Calibri"/>
                </a:endParaRPr>
              </a:p>
            </p:txBody>
          </p:sp>
          <p:sp>
            <p:nvSpPr>
              <p:cNvPr id="21" name="Rectangle: Rounded Corners 10">
                <a:extLst>
                  <a:ext uri="{FF2B5EF4-FFF2-40B4-BE49-F238E27FC236}">
                    <a16:creationId xmlns:a16="http://schemas.microsoft.com/office/drawing/2014/main" id="{61547ED7-BC5A-4812-BC19-604803EFE5E7}"/>
                  </a:ext>
                </a:extLst>
              </p:cNvPr>
              <p:cNvSpPr/>
              <p:nvPr/>
            </p:nvSpPr>
            <p:spPr>
              <a:xfrm>
                <a:off x="9091915" y="3008394"/>
                <a:ext cx="1518288" cy="833996"/>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00B050"/>
              </a:solidFill>
              <a:ln w="12701" cap="flat">
                <a:solidFill>
                  <a:srgbClr val="FFC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25000"/>
                  </a:lnSpc>
                  <a:spcBef>
                    <a:spcPts val="0"/>
                  </a:spcBef>
                  <a:spcAft>
                    <a:spcPts val="800"/>
                  </a:spcAft>
                  <a:buNone/>
                  <a:tabLst/>
                  <a:defRPr sz="1800" b="0" i="0" u="none" strike="noStrike" kern="0" cap="none" spc="0" baseline="0">
                    <a:solidFill>
                      <a:srgbClr val="000000"/>
                    </a:solidFill>
                    <a:uFillTx/>
                  </a:defRPr>
                </a:pPr>
                <a:r>
                  <a:rPr lang="en-GB" sz="1100" b="0" i="0" u="none" strike="noStrike" kern="1200" cap="none" spc="0" baseline="0" dirty="0">
                    <a:solidFill>
                      <a:srgbClr val="FFFFFF"/>
                    </a:solidFill>
                    <a:uFillTx/>
                    <a:latin typeface="Calibri"/>
                    <a:ea typeface="Times New Roman" pitchFamily="18"/>
                    <a:cs typeface="Times New Roman" pitchFamily="18"/>
                  </a:rPr>
                  <a:t>Post discharge Multiagency Meeting [2 weeks discharge]</a:t>
                </a:r>
                <a:endParaRPr lang="en-GB" sz="1050" b="0" i="0" u="none" strike="noStrike" kern="1200" cap="none" spc="0" baseline="0" dirty="0">
                  <a:solidFill>
                    <a:srgbClr val="FFFFFF"/>
                  </a:solidFill>
                  <a:uFillTx/>
                  <a:latin typeface="Calibri"/>
                  <a:ea typeface="Times New Roman" pitchFamily="18"/>
                  <a:cs typeface="Times New Roman" pitchFamily="18"/>
                </a:endParaRPr>
              </a:p>
            </p:txBody>
          </p:sp>
        </p:grpSp>
      </p:grpSp>
      <p:sp>
        <p:nvSpPr>
          <p:cNvPr id="23" name="Oval 23">
            <a:extLst>
              <a:ext uri="{FF2B5EF4-FFF2-40B4-BE49-F238E27FC236}">
                <a16:creationId xmlns:a16="http://schemas.microsoft.com/office/drawing/2014/main" id="{3994CBA3-51C5-4042-B3F9-8C060D0AC637}"/>
              </a:ext>
            </a:extLst>
          </p:cNvPr>
          <p:cNvSpPr/>
          <p:nvPr/>
        </p:nvSpPr>
        <p:spPr>
          <a:xfrm>
            <a:off x="1469779" y="4231871"/>
            <a:ext cx="1904219" cy="918917"/>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00"/>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alibri"/>
              </a:rPr>
              <a:t>Living well in the community</a:t>
            </a:r>
          </a:p>
        </p:txBody>
      </p:sp>
    </p:spTree>
    <p:extLst>
      <p:ext uri="{BB962C8B-B14F-4D97-AF65-F5344CB8AC3E}">
        <p14:creationId xmlns:p14="http://schemas.microsoft.com/office/powerpoint/2010/main" val="2649981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645671"/>
          </a:xfrm>
        </p:spPr>
        <p:txBody>
          <a:bodyPr>
            <a:normAutofit/>
          </a:bodyPr>
          <a:lstStyle/>
          <a:p>
            <a:r>
              <a:rPr lang="en-GB" sz="2800" dirty="0"/>
              <a:t>Long Term Benefits</a:t>
            </a:r>
          </a:p>
        </p:txBody>
      </p:sp>
      <p:sp>
        <p:nvSpPr>
          <p:cNvPr id="3" name="Content Placeholder 2"/>
          <p:cNvSpPr>
            <a:spLocks noGrp="1"/>
          </p:cNvSpPr>
          <p:nvPr>
            <p:ph idx="1"/>
          </p:nvPr>
        </p:nvSpPr>
        <p:spPr>
          <a:xfrm>
            <a:off x="677334" y="2408497"/>
            <a:ext cx="10762191" cy="4239953"/>
          </a:xfrm>
        </p:spPr>
        <p:txBody>
          <a:bodyPr>
            <a:normAutofit/>
          </a:bodyPr>
          <a:lstStyle/>
          <a:p>
            <a:r>
              <a:rPr lang="en-GB" dirty="0"/>
              <a:t>Leicester, Leicestershire and Rutland (LLR) will have in place an inclusive, person-centred, proactive and preventative approach that supports the individual’s needs and preferences</a:t>
            </a:r>
          </a:p>
          <a:p>
            <a:r>
              <a:rPr lang="en-GB" altLang="en-US" dirty="0"/>
              <a:t>When support is required all individuals will have access to the right support at the right time, in the right place and will be delivered by the right person</a:t>
            </a:r>
          </a:p>
          <a:p>
            <a:r>
              <a:rPr lang="en-GB" altLang="en-US" dirty="0"/>
              <a:t>Adults, children and young people with a Learning Disability, Autism or both are able to  thrive in the community in their own homes  in the least restrictive environment possible, develop independence, make their own choices, be able to integrate into society, maintain family and friend relationships, take part in hobbies and activities and lead a life of 'beautiful ordinariness'</a:t>
            </a:r>
          </a:p>
          <a:p>
            <a:r>
              <a:rPr lang="en-GB" altLang="en-US" dirty="0"/>
              <a:t>Families remain together</a:t>
            </a:r>
          </a:p>
          <a:p>
            <a:r>
              <a:rPr lang="en-GB" altLang="en-US" dirty="0"/>
              <a:t>Inappropriate admission and re-admission prevention</a:t>
            </a:r>
          </a:p>
          <a:p>
            <a:r>
              <a:rPr lang="en-GB" altLang="en-US" dirty="0"/>
              <a:t>If admission is required appropriate beds are available close to home and family</a:t>
            </a:r>
          </a:p>
          <a:p>
            <a:endParaRPr lang="en-GB" altLang="en-US" dirty="0"/>
          </a:p>
          <a:p>
            <a:endParaRPr lang="en-GB" dirty="0"/>
          </a:p>
        </p:txBody>
      </p:sp>
    </p:spTree>
    <p:extLst>
      <p:ext uri="{BB962C8B-B14F-4D97-AF65-F5344CB8AC3E}">
        <p14:creationId xmlns:p14="http://schemas.microsoft.com/office/powerpoint/2010/main" val="313786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Co-production</a:t>
            </a:r>
          </a:p>
        </p:txBody>
      </p:sp>
      <p:sp>
        <p:nvSpPr>
          <p:cNvPr id="3" name="Content Placeholder 2"/>
          <p:cNvSpPr>
            <a:spLocks noGrp="1"/>
          </p:cNvSpPr>
          <p:nvPr>
            <p:ph idx="1"/>
          </p:nvPr>
        </p:nvSpPr>
        <p:spPr>
          <a:xfrm>
            <a:off x="1085850" y="2526243"/>
            <a:ext cx="10020299" cy="2664882"/>
          </a:xfrm>
        </p:spPr>
        <p:txBody>
          <a:bodyPr>
            <a:noAutofit/>
          </a:bodyPr>
          <a:lstStyle/>
          <a:p>
            <a:r>
              <a:rPr lang="en-GB" sz="2400" dirty="0">
                <a:solidFill>
                  <a:schemeClr val="accent2">
                    <a:lumMod val="75000"/>
                  </a:schemeClr>
                </a:solidFill>
              </a:rPr>
              <a:t>“It’s great for parents’ voices to be heard in developing referral forms. Previously we have never been able to see these, but they have affected us. Parents are left to carry the load of the process”</a:t>
            </a:r>
          </a:p>
          <a:p>
            <a:pPr marL="0" indent="0">
              <a:buNone/>
            </a:pPr>
            <a:endParaRPr lang="en-GB" sz="2400" dirty="0">
              <a:solidFill>
                <a:schemeClr val="accent2">
                  <a:lumMod val="75000"/>
                </a:schemeClr>
              </a:solidFill>
            </a:endParaRPr>
          </a:p>
          <a:p>
            <a:r>
              <a:rPr lang="en-GB" sz="2400" dirty="0">
                <a:solidFill>
                  <a:schemeClr val="accent2">
                    <a:lumMod val="75000"/>
                  </a:schemeClr>
                </a:solidFill>
              </a:rPr>
              <a:t>“We are enjoying the conversations we are having across the board. As parents we love coming on board with your projects so parents’ voices come through…”</a:t>
            </a:r>
            <a:endParaRPr lang="en-GB" sz="2400" dirty="0"/>
          </a:p>
        </p:txBody>
      </p:sp>
    </p:spTree>
    <p:extLst>
      <p:ext uri="{BB962C8B-B14F-4D97-AF65-F5344CB8AC3E}">
        <p14:creationId xmlns:p14="http://schemas.microsoft.com/office/powerpoint/2010/main" val="213930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39234" y="652829"/>
            <a:ext cx="8596668" cy="524834"/>
          </a:xfrm>
        </p:spPr>
        <p:txBody>
          <a:bodyPr>
            <a:normAutofit/>
          </a:bodyPr>
          <a:lstStyle/>
          <a:p>
            <a:r>
              <a:rPr lang="en-GB" sz="2800" dirty="0"/>
              <a:t>Referral Criteria - CYP</a:t>
            </a:r>
          </a:p>
        </p:txBody>
      </p:sp>
      <p:pic>
        <p:nvPicPr>
          <p:cNvPr id="11" name="Picture 10">
            <a:extLst>
              <a:ext uri="{FF2B5EF4-FFF2-40B4-BE49-F238E27FC236}">
                <a16:creationId xmlns:a16="http://schemas.microsoft.com/office/drawing/2014/main" id="{D5319BEB-2140-4AB6-AC0D-508A22C539BC}"/>
              </a:ext>
            </a:extLst>
          </p:cNvPr>
          <p:cNvPicPr>
            <a:picLocks noChangeAspect="1"/>
          </p:cNvPicPr>
          <p:nvPr/>
        </p:nvPicPr>
        <p:blipFill>
          <a:blip r:embed="rId2"/>
          <a:stretch>
            <a:fillRect/>
          </a:stretch>
        </p:blipFill>
        <p:spPr>
          <a:xfrm>
            <a:off x="1695450" y="2346814"/>
            <a:ext cx="8686799" cy="4306398"/>
          </a:xfrm>
          <a:prstGeom prst="rect">
            <a:avLst/>
          </a:prstGeom>
        </p:spPr>
      </p:pic>
    </p:spTree>
    <p:extLst>
      <p:ext uri="{BB962C8B-B14F-4D97-AF65-F5344CB8AC3E}">
        <p14:creationId xmlns:p14="http://schemas.microsoft.com/office/powerpoint/2010/main" val="4235564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0184" y="633779"/>
            <a:ext cx="8596668" cy="524834"/>
          </a:xfrm>
        </p:spPr>
        <p:txBody>
          <a:bodyPr>
            <a:normAutofit/>
          </a:bodyPr>
          <a:lstStyle/>
          <a:p>
            <a:r>
              <a:rPr lang="en-GB" sz="2800" dirty="0"/>
              <a:t>Referral Criteria - Adult</a:t>
            </a:r>
          </a:p>
        </p:txBody>
      </p:sp>
      <p:pic>
        <p:nvPicPr>
          <p:cNvPr id="6" name="Picture 5">
            <a:extLst>
              <a:ext uri="{FF2B5EF4-FFF2-40B4-BE49-F238E27FC236}">
                <a16:creationId xmlns:a16="http://schemas.microsoft.com/office/drawing/2014/main" id="{5689AE75-2739-4A8B-A37F-397356B30FD9}"/>
              </a:ext>
            </a:extLst>
          </p:cNvPr>
          <p:cNvPicPr>
            <a:picLocks noChangeAspect="1"/>
          </p:cNvPicPr>
          <p:nvPr/>
        </p:nvPicPr>
        <p:blipFill>
          <a:blip r:embed="rId2"/>
          <a:stretch>
            <a:fillRect/>
          </a:stretch>
        </p:blipFill>
        <p:spPr>
          <a:xfrm>
            <a:off x="1501602" y="2533650"/>
            <a:ext cx="8924925" cy="3930388"/>
          </a:xfrm>
          <a:prstGeom prst="rect">
            <a:avLst/>
          </a:prstGeom>
        </p:spPr>
      </p:pic>
    </p:spTree>
    <p:extLst>
      <p:ext uri="{BB962C8B-B14F-4D97-AF65-F5344CB8AC3E}">
        <p14:creationId xmlns:p14="http://schemas.microsoft.com/office/powerpoint/2010/main" val="3881414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29334</TotalTime>
  <Words>1246</Words>
  <Application>Microsoft Office PowerPoint</Application>
  <PresentationFormat>Widescreen</PresentationFormat>
  <Paragraphs>163</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Tw Cen MT</vt:lpstr>
      <vt:lpstr>Wingdings 3</vt:lpstr>
      <vt:lpstr>Ion Boardroom</vt:lpstr>
      <vt:lpstr>          Introduction to the  Dynamic Support Pathway (DSP)    </vt:lpstr>
      <vt:lpstr>Contents</vt:lpstr>
      <vt:lpstr>What is the DSP</vt:lpstr>
      <vt:lpstr>Aims</vt:lpstr>
      <vt:lpstr>PowerPoint Presentation</vt:lpstr>
      <vt:lpstr>Long Term Benefits</vt:lpstr>
      <vt:lpstr>Co-production</vt:lpstr>
      <vt:lpstr>Referral Criteria - CYP</vt:lpstr>
      <vt:lpstr>Referral Criteria - Adult</vt:lpstr>
      <vt:lpstr>PowerPoint Presentation</vt:lpstr>
      <vt:lpstr>The Referral Process</vt:lpstr>
      <vt:lpstr>Contents of the  Referral Form</vt:lpstr>
      <vt:lpstr>Multi-Agency     Meeting (MAM)</vt:lpstr>
      <vt:lpstr>The MAM Notes Template</vt:lpstr>
      <vt:lpstr>Key Lines of Enquiry</vt:lpstr>
      <vt:lpstr>Action Plan</vt:lpstr>
      <vt:lpstr>Key Questions</vt:lpstr>
      <vt:lpstr>Further information</vt:lpstr>
    </vt:vector>
  </TitlesOfParts>
  <Company>S&amp;SHIS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Napier-Dodd (CCG) SASCCG</dc:creator>
  <cp:lastModifiedBy>BURROWS, Ashleigh (LEICESTERSHIRE PARTNERSHIP NHS TRUST)</cp:lastModifiedBy>
  <cp:revision>89</cp:revision>
  <dcterms:created xsi:type="dcterms:W3CDTF">2021-09-03T07:27:27Z</dcterms:created>
  <dcterms:modified xsi:type="dcterms:W3CDTF">2022-08-04T15:31:09Z</dcterms:modified>
</cp:coreProperties>
</file>