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1" y="2235200"/>
            <a:ext cx="10945091" cy="2387600"/>
          </a:xfrm>
        </p:spPr>
        <p:txBody>
          <a:bodyPr anchor="ctr"/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634CFE-D4DE-D686-87F7-D5D3A271ABE9}"/>
              </a:ext>
            </a:extLst>
          </p:cNvPr>
          <p:cNvSpPr/>
          <p:nvPr userDrawn="1"/>
        </p:nvSpPr>
        <p:spPr>
          <a:xfrm>
            <a:off x="616449" y="493160"/>
            <a:ext cx="4048018" cy="8556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FE8E2"/>
              </a:solidFill>
            </a:endParaRPr>
          </a:p>
        </p:txBody>
      </p:sp>
      <p:pic>
        <p:nvPicPr>
          <p:cNvPr id="5" name="Picture 4" descr="Purple text on a black background&#10;&#10;Description automatically generated">
            <a:extLst>
              <a:ext uri="{FF2B5EF4-FFF2-40B4-BE49-F238E27FC236}">
                <a16:creationId xmlns:a16="http://schemas.microsoft.com/office/drawing/2014/main" id="{E4E9453D-1E43-E963-4888-680450FD7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747" y="627111"/>
            <a:ext cx="3247200" cy="7059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537" y="365125"/>
            <a:ext cx="11019263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537" y="1825625"/>
            <a:ext cx="110192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50CC-7764-E646-B900-14A2BF147FC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2E51-8DE9-9A41-8E1E-4A11E1CF3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8371" y="555625"/>
            <a:ext cx="10945091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 are Together Against Racism</a:t>
            </a:r>
            <a:br>
              <a:rPr lang="en-US" sz="4000" dirty="0"/>
            </a:br>
            <a:r>
              <a:rPr lang="en-US" sz="2400" dirty="0"/>
              <a:t>LPT Trust Board Pledges</a:t>
            </a:r>
            <a:endParaRPr lang="en-US" sz="40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453984-649E-0DB4-7135-B3A6241FF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9477"/>
              </p:ext>
            </p:extLst>
          </p:nvPr>
        </p:nvGraphicFramePr>
        <p:xfrm>
          <a:off x="414577" y="2256832"/>
          <a:ext cx="5681423" cy="4449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24">
                  <a:extLst>
                    <a:ext uri="{9D8B030D-6E8A-4147-A177-3AD203B41FA5}">
                      <a16:colId xmlns:a16="http://schemas.microsoft.com/office/drawing/2014/main" val="401931932"/>
                    </a:ext>
                  </a:extLst>
                </a:gridCol>
                <a:gridCol w="4246599">
                  <a:extLst>
                    <a:ext uri="{9D8B030D-6E8A-4147-A177-3AD203B41FA5}">
                      <a16:colId xmlns:a16="http://schemas.microsoft.com/office/drawing/2014/main" val="3506786585"/>
                    </a:ext>
                  </a:extLst>
                </a:gridCol>
              </a:tblGrid>
              <a:tr h="1370739">
                <a:tc>
                  <a:txBody>
                    <a:bodyPr/>
                    <a:lstStyle/>
                    <a:p>
                      <a:endParaRPr lang="en-GB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Crishni Waring, chair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Racism is an injustice that causes real harm to our NHS people and the communities we serve.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Passionately advocating for racial justice and challenging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that demonstrate a lack of compassion and inclusion</a:t>
                      </a:r>
                    </a:p>
                    <a:p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21954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Angela Hillery, chief executive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matter and I know we need to take steps to create a culture  of inclusion and belonging for all.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Leading, setting expectations and using my voice to challenge  every day.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13332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 Knight, managing director/ d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puty chief executive: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is no place for racism in LPT and we should embrace diversity standing together in solidarity today and always. We must – and will – take action to address the problems that exist, and I pledge to listen and act on concerns shared with me.  </a:t>
                      </a: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will continue to strive to create an inclusive culture of learning and change.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39224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BBED916-DCD7-90BF-350F-4CC309946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52700"/>
              </p:ext>
            </p:extLst>
          </p:nvPr>
        </p:nvGraphicFramePr>
        <p:xfrm>
          <a:off x="6284383" y="2256831"/>
          <a:ext cx="5681423" cy="4449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24">
                  <a:extLst>
                    <a:ext uri="{9D8B030D-6E8A-4147-A177-3AD203B41FA5}">
                      <a16:colId xmlns:a16="http://schemas.microsoft.com/office/drawing/2014/main" val="401931932"/>
                    </a:ext>
                  </a:extLst>
                </a:gridCol>
                <a:gridCol w="4246599">
                  <a:extLst>
                    <a:ext uri="{9D8B030D-6E8A-4147-A177-3AD203B41FA5}">
                      <a16:colId xmlns:a16="http://schemas.microsoft.com/office/drawing/2014/main" val="3506786585"/>
                    </a:ext>
                  </a:extLst>
                </a:gridCol>
              </a:tblGrid>
              <a:tr h="1370739">
                <a:tc>
                  <a:txBody>
                    <a:bodyPr/>
                    <a:lstStyle/>
                    <a:p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Faisal Hussain, deputy chair and </a:t>
                      </a: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non-executive director and deputy chair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believe in social justice and a society which is rooted in fairness and equity irrespective of the colour of a person’s skin.</a:t>
                      </a:r>
                    </a:p>
                    <a:p>
                      <a:endParaRPr lang="en-GB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Ensuring that I help create an environment which recognises and  values diversity and enables an inclusive culture where we have a  workforce that reflects the communities we belong to and serve.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21954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Josie Spencer, non-executive director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am committed to understanding and addressing the challenges faced by those who experience racial discrimination,  be they patients, colleagues, or members of our communities.  </a:t>
                      </a: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pledge to have zero tolerance against racism, and to always challenge racist speech and behaviours.   To do this, I pledge to continue my journey as an Ally, building my knowledge, understanding and awareness of racism in our society 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13332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Hetal Parmar, non-executive director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are at the heart of what we do and I believe in a culture where everyone can be themselves and can speak up when needed. 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will support this by respecting individuals, listening, challenging with empathy and helping to create an environment of inclusion.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39224"/>
                  </a:ext>
                </a:extLst>
              </a:tr>
            </a:tbl>
          </a:graphicData>
        </a:graphic>
      </p:graphicFrame>
      <p:pic>
        <p:nvPicPr>
          <p:cNvPr id="9" name="Picture 8" descr="A person smiling with a blue circle around her&#10;&#10;Description automatically generated">
            <a:extLst>
              <a:ext uri="{FF2B5EF4-FFF2-40B4-BE49-F238E27FC236}">
                <a16:creationId xmlns:a16="http://schemas.microsoft.com/office/drawing/2014/main" id="{306CC96D-B95E-51AC-9997-6AD792DD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8" y="2157874"/>
            <a:ext cx="1632081" cy="1657020"/>
          </a:xfrm>
          <a:prstGeom prst="rect">
            <a:avLst/>
          </a:prstGeom>
        </p:spPr>
      </p:pic>
      <p:pic>
        <p:nvPicPr>
          <p:cNvPr id="11" name="Picture 10" descr="A person with glasses and a blue circle&#10;&#10;Description automatically generated">
            <a:extLst>
              <a:ext uri="{FF2B5EF4-FFF2-40B4-BE49-F238E27FC236}">
                <a16:creationId xmlns:a16="http://schemas.microsoft.com/office/drawing/2014/main" id="{8569F21C-0B69-4810-3E71-8FC0AB5E7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83" y="2157874"/>
            <a:ext cx="1632081" cy="1657020"/>
          </a:xfrm>
          <a:prstGeom prst="rect">
            <a:avLst/>
          </a:prstGeom>
        </p:spPr>
      </p:pic>
      <p:pic>
        <p:nvPicPr>
          <p:cNvPr id="13" name="Picture 12" descr="A person with blonde hair wearing a suit and a blue circle&#10;&#10;Description automatically generated">
            <a:extLst>
              <a:ext uri="{FF2B5EF4-FFF2-40B4-BE49-F238E27FC236}">
                <a16:creationId xmlns:a16="http://schemas.microsoft.com/office/drawing/2014/main" id="{22783540-6ADE-3205-2FE3-394518D71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" y="5015126"/>
            <a:ext cx="1629310" cy="1659791"/>
          </a:xfrm>
          <a:prstGeom prst="rect">
            <a:avLst/>
          </a:prstGeom>
        </p:spPr>
      </p:pic>
      <p:pic>
        <p:nvPicPr>
          <p:cNvPr id="3" name="Picture 2" descr="A person smiling with a blue circle&#10;&#10;Description automatically generated">
            <a:extLst>
              <a:ext uri="{FF2B5EF4-FFF2-40B4-BE49-F238E27FC236}">
                <a16:creationId xmlns:a16="http://schemas.microsoft.com/office/drawing/2014/main" id="{BBDFCF4A-574E-927D-EC71-F1D0936A2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3" y="3557925"/>
            <a:ext cx="1632081" cy="1659791"/>
          </a:xfrm>
          <a:prstGeom prst="rect">
            <a:avLst/>
          </a:prstGeom>
        </p:spPr>
      </p:pic>
      <p:pic>
        <p:nvPicPr>
          <p:cNvPr id="6" name="Picture 5" descr="A person with blonde hair wearing a pink jacket&#10;&#10;Description automatically generated">
            <a:extLst>
              <a:ext uri="{FF2B5EF4-FFF2-40B4-BE49-F238E27FC236}">
                <a16:creationId xmlns:a16="http://schemas.microsoft.com/office/drawing/2014/main" id="{EE2960D2-6887-8A44-8AF1-ED0F0FF1F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84" y="3651544"/>
            <a:ext cx="1632081" cy="1659791"/>
          </a:xfrm>
          <a:prstGeom prst="rect">
            <a:avLst/>
          </a:prstGeom>
        </p:spPr>
      </p:pic>
      <p:pic>
        <p:nvPicPr>
          <p:cNvPr id="8" name="Picture 7" descr="A person with glasses and a blue circle&#10;&#10;Description automatically generated">
            <a:extLst>
              <a:ext uri="{FF2B5EF4-FFF2-40B4-BE49-F238E27FC236}">
                <a16:creationId xmlns:a16="http://schemas.microsoft.com/office/drawing/2014/main" id="{6A5FB1C9-45EE-111F-092D-F1F7DABE4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74" y="5217716"/>
            <a:ext cx="1632081" cy="16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2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8371" y="555625"/>
            <a:ext cx="10945091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 are Together Against Racism</a:t>
            </a:r>
            <a:br>
              <a:rPr lang="en-US" sz="4000" dirty="0"/>
            </a:br>
            <a:r>
              <a:rPr lang="en-US" sz="2400" dirty="0"/>
              <a:t>LPT Trust Board Pledges</a:t>
            </a:r>
            <a:endParaRPr lang="en-US" sz="40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453984-649E-0DB4-7135-B3A6241FF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39031"/>
              </p:ext>
            </p:extLst>
          </p:nvPr>
        </p:nvGraphicFramePr>
        <p:xfrm>
          <a:off x="414577" y="2256832"/>
          <a:ext cx="5681423" cy="4601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24">
                  <a:extLst>
                    <a:ext uri="{9D8B030D-6E8A-4147-A177-3AD203B41FA5}">
                      <a16:colId xmlns:a16="http://schemas.microsoft.com/office/drawing/2014/main" val="401931932"/>
                    </a:ext>
                  </a:extLst>
                </a:gridCol>
                <a:gridCol w="4246599">
                  <a:extLst>
                    <a:ext uri="{9D8B030D-6E8A-4147-A177-3AD203B41FA5}">
                      <a16:colId xmlns:a16="http://schemas.microsoft.com/office/drawing/2014/main" val="3506786585"/>
                    </a:ext>
                  </a:extLst>
                </a:gridCol>
              </a:tblGrid>
              <a:tr h="1370739">
                <a:tc>
                  <a:txBody>
                    <a:bodyPr/>
                    <a:lstStyle/>
                    <a:p>
                      <a:endParaRPr lang="en-GB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Manjit Darby, non-executive director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pledge to be a visible champion in my leadership role as non-executive director. 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will continue to support and mentor global majority staff and use my lived experience at Board level to make sure we actively address racism and discrimination at LPT.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21954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Alexander Carpenter, non-executive director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Having a diverse, equitable and inclusive workplace where everyone can bring the best of themselves to work every day is essential to helping achieve our purpose. I’m passionate about creating a culture where people are comfortable being their true selves.</a:t>
                      </a: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pledge to celebrate and respect everyone’s strengths and differences and share my knowledge and experiences, giving everyone the same opportunity to grow and express their opinions. I will actively challenge all forms of discrimination..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13332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Sharon Murphy, executive director of finance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want everyone to thrive and feel that they work in a culture that  supports them every day 100%, whoever they are and whatever  their background.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Continuing to learn how to be anti-racist and ensuring that my  behaviours always align with those values.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39224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BBED916-DCD7-90BF-350F-4CC309946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98768"/>
              </p:ext>
            </p:extLst>
          </p:nvPr>
        </p:nvGraphicFramePr>
        <p:xfrm>
          <a:off x="6284383" y="2256831"/>
          <a:ext cx="5681423" cy="4601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24">
                  <a:extLst>
                    <a:ext uri="{9D8B030D-6E8A-4147-A177-3AD203B41FA5}">
                      <a16:colId xmlns:a16="http://schemas.microsoft.com/office/drawing/2014/main" val="401931932"/>
                    </a:ext>
                  </a:extLst>
                </a:gridCol>
                <a:gridCol w="4246599">
                  <a:extLst>
                    <a:ext uri="{9D8B030D-6E8A-4147-A177-3AD203B41FA5}">
                      <a16:colId xmlns:a16="http://schemas.microsoft.com/office/drawing/2014/main" val="3506786585"/>
                    </a:ext>
                  </a:extLst>
                </a:gridCol>
              </a:tblGrid>
              <a:tr h="1370739">
                <a:tc>
                  <a:txBody>
                    <a:bodyPr/>
                    <a:lstStyle/>
                    <a:p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Bhanu Chadalavada, executive medical director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am committed to addressing health inequalities for our community and ensure that we have a diverse workforce with equal opportunities for career progression. 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will work towards ensuring proportionate access of healthcare and accessibility of high quality treatments to all population groups. I will encourage and support the development of inclusive leadership within healthcare.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21954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Mullins, interim executive director of nursing, AHPs and quality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I’m committed to be together against racism because I believe that inclusion and diversity unleash innovation and create a culture where everyone feels that they have equal opportunity. 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 is important to me because, in LPT, people are our most important asset, and I am committed to being actively and visibly supportive to staff as part of their own career development via mentoring/coaching.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13332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Kate Dyer, director of governance and risk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contribute to and encourage a culture of inclusion and belonging for everyone. I do not tolerate racism or ableism.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actively live this commitment in all areas of my life. I recognise, value and celebrate diversity and disability equality.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39224"/>
                  </a:ext>
                </a:extLst>
              </a:tr>
            </a:tbl>
          </a:graphicData>
        </a:graphic>
      </p:graphicFrame>
      <p:pic>
        <p:nvPicPr>
          <p:cNvPr id="15" name="Picture 14" descr="A person smiling with a blue circle&#10;&#10;Description automatically generated">
            <a:extLst>
              <a:ext uri="{FF2B5EF4-FFF2-40B4-BE49-F238E27FC236}">
                <a16:creationId xmlns:a16="http://schemas.microsoft.com/office/drawing/2014/main" id="{DF8858F5-8584-C3C3-E42D-CCC4D0900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8" y="5424475"/>
            <a:ext cx="1632081" cy="1659791"/>
          </a:xfrm>
          <a:prstGeom prst="rect">
            <a:avLst/>
          </a:prstGeom>
        </p:spPr>
      </p:pic>
      <p:pic>
        <p:nvPicPr>
          <p:cNvPr id="8" name="Picture 7" descr="A person smiling with a blue circle&#10;&#10;Description automatically generated">
            <a:extLst>
              <a:ext uri="{FF2B5EF4-FFF2-40B4-BE49-F238E27FC236}">
                <a16:creationId xmlns:a16="http://schemas.microsoft.com/office/drawing/2014/main" id="{51849D6F-AC02-E0DF-3FC1-C7FC8D290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4" y="2123318"/>
            <a:ext cx="1632081" cy="1659791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9FFD63AB-082D-5FCB-5D78-5E96E2C8B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8" y="3651000"/>
            <a:ext cx="1629310" cy="1659791"/>
          </a:xfrm>
          <a:prstGeom prst="rect">
            <a:avLst/>
          </a:prstGeom>
        </p:spPr>
      </p:pic>
      <p:pic>
        <p:nvPicPr>
          <p:cNvPr id="12" name="Picture 11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65C8CE60-3AE9-B7AD-9BA4-48CBC27EC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83" y="2256829"/>
            <a:ext cx="1632081" cy="1657020"/>
          </a:xfrm>
          <a:prstGeom prst="rect">
            <a:avLst/>
          </a:prstGeom>
        </p:spPr>
      </p:pic>
      <p:pic>
        <p:nvPicPr>
          <p:cNvPr id="14" name="Picture 13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5417B0E6-26EB-94B2-87CF-1682EEBAE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46" y="3913849"/>
            <a:ext cx="1632081" cy="1659791"/>
          </a:xfrm>
          <a:prstGeom prst="rect">
            <a:avLst/>
          </a:prstGeom>
        </p:spPr>
      </p:pic>
      <p:pic>
        <p:nvPicPr>
          <p:cNvPr id="16" name="Picture 15" descr="A person with long hair wearing a black shirt&#10;&#10;Description automatically generated">
            <a:extLst>
              <a:ext uri="{FF2B5EF4-FFF2-40B4-BE49-F238E27FC236}">
                <a16:creationId xmlns:a16="http://schemas.microsoft.com/office/drawing/2014/main" id="{4E493E8B-6100-8050-6F35-B2A9743B9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5" y="5421704"/>
            <a:ext cx="1634852" cy="16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8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8371" y="555625"/>
            <a:ext cx="10945091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 are Together Against Racism</a:t>
            </a:r>
            <a:br>
              <a:rPr lang="en-US" sz="4000" dirty="0"/>
            </a:br>
            <a:r>
              <a:rPr lang="en-US" sz="2400" dirty="0"/>
              <a:t>LPT Trust Board Pledges</a:t>
            </a:r>
            <a:endParaRPr lang="en-US" sz="40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453984-649E-0DB4-7135-B3A6241FF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22067"/>
              </p:ext>
            </p:extLst>
          </p:nvPr>
        </p:nvGraphicFramePr>
        <p:xfrm>
          <a:off x="414577" y="2256832"/>
          <a:ext cx="5681423" cy="4601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24">
                  <a:extLst>
                    <a:ext uri="{9D8B030D-6E8A-4147-A177-3AD203B41FA5}">
                      <a16:colId xmlns:a16="http://schemas.microsoft.com/office/drawing/2014/main" val="401931932"/>
                    </a:ext>
                  </a:extLst>
                </a:gridCol>
                <a:gridCol w="4246599">
                  <a:extLst>
                    <a:ext uri="{9D8B030D-6E8A-4147-A177-3AD203B41FA5}">
                      <a16:colId xmlns:a16="http://schemas.microsoft.com/office/drawing/2014/main" val="3506786585"/>
                    </a:ext>
                  </a:extLst>
                </a:gridCol>
              </a:tblGrid>
              <a:tr h="1370739">
                <a:tc>
                  <a:txBody>
                    <a:bodyPr/>
                    <a:lstStyle/>
                    <a:p>
                      <a:endParaRPr lang="en-GB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 Leak, executive d</a:t>
                      </a: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irector of community health services: 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 is important to take positive action to prevent racial  discrimination of any kind. I shall educate myself and others in  race and racism and stand up against racism; calling it out  whenever and wherever I see it.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will at all times respect individuals; as individuals and ensure that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everyone has a voice and is listened to.</a:t>
                      </a:r>
                    </a:p>
                    <a:p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21954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Tanya Hibbert, executive director of DMH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embed a culture within DMH where staff feel respected and valued and part of a team where they feel supported and able to fulfil their potential.  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</a:p>
                    <a:p>
                      <a:pPr lvl="0"/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Being present for my DMH colleagues including co-chairing the DMH monthly EDI meeting, chairing the DMH Monthly Team Talk session,</a:t>
                      </a:r>
                    </a:p>
                    <a:p>
                      <a:pPr lvl="0"/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exec sponsor for the neurodiverse staff network in LPT, leading on the delivery of the new reasonable adjustment clinics, visiting DMH teams each week and more.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13332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Paul Williams, interim executive director of FYPCLDA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 a positive example to others in the organisation by calling out racist language and behaviour when I see it. To encourage colleagues to speak out about racism to ensure that action is taken where examples of racism are identified within the Trust.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continue my learning journey as an ally.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39224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BBED916-DCD7-90BF-350F-4CC309946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78259"/>
              </p:ext>
            </p:extLst>
          </p:nvPr>
        </p:nvGraphicFramePr>
        <p:xfrm>
          <a:off x="6284383" y="2256831"/>
          <a:ext cx="5681423" cy="4601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824">
                  <a:extLst>
                    <a:ext uri="{9D8B030D-6E8A-4147-A177-3AD203B41FA5}">
                      <a16:colId xmlns:a16="http://schemas.microsoft.com/office/drawing/2014/main" val="401931932"/>
                    </a:ext>
                  </a:extLst>
                </a:gridCol>
                <a:gridCol w="4246599">
                  <a:extLst>
                    <a:ext uri="{9D8B030D-6E8A-4147-A177-3AD203B41FA5}">
                      <a16:colId xmlns:a16="http://schemas.microsoft.com/office/drawing/2014/main" val="3506786585"/>
                    </a:ext>
                  </a:extLst>
                </a:gridCol>
              </a:tblGrid>
              <a:tr h="1370739">
                <a:tc>
                  <a:txBody>
                    <a:bodyPr/>
                    <a:lstStyle/>
                    <a:p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Sarah Willis, director of human resources and organisational development</a:t>
                      </a:r>
                      <a:endParaRPr lang="en-GB" sz="1000" dirty="0"/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need to eliminate injustice, particularly racial, for our staff and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communities we serve.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Listening and challenging behaviours I see with compassion and  empathy, ensuring I look within to understand my experiences and  potential privileges.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21954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Paul Sheldon, chief finance officer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believe in a fully inclusive and diverse world where people have equal opportunities.</a:t>
                      </a:r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will continue to educate myself and listen to the voices of people who experience racism as well as challenge racism and discrimination.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13332"/>
                  </a:ext>
                </a:extLst>
              </a:tr>
              <a:tr h="13707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Williams, executive director of strategy and partnerships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Racism is wrong, it harms all of us.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I show my commitment?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Championing equality and speaking.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39224"/>
                  </a:ext>
                </a:extLst>
              </a:tr>
            </a:tbl>
          </a:graphicData>
        </a:graphic>
      </p:graphicFrame>
      <p:pic>
        <p:nvPicPr>
          <p:cNvPr id="3" name="Picture 2" descr="A person smiling with a speech bubble&#10;&#10;Description automatically generated">
            <a:extLst>
              <a:ext uri="{FF2B5EF4-FFF2-40B4-BE49-F238E27FC236}">
                <a16:creationId xmlns:a16="http://schemas.microsoft.com/office/drawing/2014/main" id="{47EF9791-8A12-0ADB-55D5-5BFD70C5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4" y="2179242"/>
            <a:ext cx="1637623" cy="1665333"/>
          </a:xfrm>
          <a:prstGeom prst="rect">
            <a:avLst/>
          </a:prstGeom>
        </p:spPr>
      </p:pic>
      <p:pic>
        <p:nvPicPr>
          <p:cNvPr id="6" name="Picture 5" descr="A person with blonde hair&#10;&#10;Description automatically generated">
            <a:extLst>
              <a:ext uri="{FF2B5EF4-FFF2-40B4-BE49-F238E27FC236}">
                <a16:creationId xmlns:a16="http://schemas.microsoft.com/office/drawing/2014/main" id="{2854A80A-8CA2-4518-3D5C-A03C5D02B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" y="3802859"/>
            <a:ext cx="1634852" cy="1665333"/>
          </a:xfrm>
          <a:prstGeom prst="rect">
            <a:avLst/>
          </a:prstGeom>
        </p:spPr>
      </p:pic>
      <p:pic>
        <p:nvPicPr>
          <p:cNvPr id="7" name="Picture 6" descr="A person with a beard&#10;&#10;Description automatically generated">
            <a:extLst>
              <a:ext uri="{FF2B5EF4-FFF2-40B4-BE49-F238E27FC236}">
                <a16:creationId xmlns:a16="http://schemas.microsoft.com/office/drawing/2014/main" id="{8EB0050C-4FB6-AF0D-CD7F-CB5E11951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4" y="5471094"/>
            <a:ext cx="1634852" cy="1662562"/>
          </a:xfrm>
          <a:prstGeom prst="rect">
            <a:avLst/>
          </a:prstGeom>
        </p:spPr>
      </p:pic>
      <p:pic>
        <p:nvPicPr>
          <p:cNvPr id="9" name="Picture 8" descr="A person smiling in a circle&#10;&#10;Description automatically generated">
            <a:extLst>
              <a:ext uri="{FF2B5EF4-FFF2-40B4-BE49-F238E27FC236}">
                <a16:creationId xmlns:a16="http://schemas.microsoft.com/office/drawing/2014/main" id="{95FB782A-538F-61F0-AB9A-FC856F38E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83" y="2207569"/>
            <a:ext cx="1634852" cy="1665333"/>
          </a:xfrm>
          <a:prstGeom prst="rect">
            <a:avLst/>
          </a:prstGeom>
        </p:spPr>
      </p:pic>
      <p:pic>
        <p:nvPicPr>
          <p:cNvPr id="11" name="Picture 10" descr="A person smiling in a speech bubble&#10;&#10;Description automatically generated">
            <a:extLst>
              <a:ext uri="{FF2B5EF4-FFF2-40B4-BE49-F238E27FC236}">
                <a16:creationId xmlns:a16="http://schemas.microsoft.com/office/drawing/2014/main" id="{DBC0CB3E-CEFE-0E4E-437F-818BA1459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17" y="5365451"/>
            <a:ext cx="1637623" cy="1662562"/>
          </a:xfrm>
          <a:prstGeom prst="rect">
            <a:avLst/>
          </a:prstGeom>
        </p:spPr>
      </p:pic>
      <p:pic>
        <p:nvPicPr>
          <p:cNvPr id="13" name="Picture 1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7596AA9C-450D-A817-D59A-86EF18781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83" y="3702889"/>
            <a:ext cx="1634852" cy="16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2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64C99"/>
      </a:dk2>
      <a:lt2>
        <a:srgbClr val="CFE8E3"/>
      </a:lt2>
      <a:accent1>
        <a:srgbClr val="009B79"/>
      </a:accent1>
      <a:accent2>
        <a:srgbClr val="ED6D96"/>
      </a:accent2>
      <a:accent3>
        <a:srgbClr val="F0BC00"/>
      </a:accent3>
      <a:accent4>
        <a:srgbClr val="E62A2F"/>
      </a:accent4>
      <a:accent5>
        <a:srgbClr val="764C99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1238</Words>
  <Application>Microsoft Office PowerPoint</Application>
  <PresentationFormat>Widescreen</PresentationFormat>
  <Paragraphs>101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We are Together Against Racism LPT Trust Board Pledges</vt:lpstr>
      <vt:lpstr>We are Together Against Racism LPT Trust Board Pledges</vt:lpstr>
      <vt:lpstr>We are Together Against Racism LPT Trust Board Pledges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LPT Trust Board Pledges</dc:title>
  <dc:creator>CLARKE-WHEATLEY, Jessica (LEICESTERSHIRE PARTNERSHIP NHS TRUST)</dc:creator>
  <cp:lastModifiedBy>CLARKE-WHEATLEY, Jessica (LEICESTERSHIRE PARTNERSHIP NHS TRUST)</cp:lastModifiedBy>
  <cp:revision>7</cp:revision>
  <dcterms:created xsi:type="dcterms:W3CDTF">2024-12-11T12:04:06Z</dcterms:created>
  <dcterms:modified xsi:type="dcterms:W3CDTF">2024-12-11T14:50:21Z</dcterms:modified>
</cp:coreProperties>
</file>