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sldIdLst>
    <p:sldId id="263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3277"/>
    <a:srgbClr val="005EB8"/>
    <a:srgbClr val="025E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2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95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003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50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88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06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45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303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74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7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566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76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905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pt.pals@nhs.net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cshape2">
            <a:extLst>
              <a:ext uri="{FF2B5EF4-FFF2-40B4-BE49-F238E27FC236}">
                <a16:creationId xmlns:a16="http://schemas.microsoft.com/office/drawing/2014/main" id="{740E422B-BF2A-AAF5-C6A4-7B89BA6B2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401" y="8355552"/>
            <a:ext cx="6876401" cy="151688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sp>
        <p:nvSpPr>
          <p:cNvPr id="17" name="docshape2">
            <a:extLst>
              <a:ext uri="{FF2B5EF4-FFF2-40B4-BE49-F238E27FC236}">
                <a16:creationId xmlns:a16="http://schemas.microsoft.com/office/drawing/2014/main" id="{CEE0AF6A-478A-4342-9E25-95F288EAF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1" y="1269626"/>
            <a:ext cx="6876401" cy="171833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>
              <a:solidFill>
                <a:srgbClr val="893277"/>
              </a:solidFill>
            </a:endParaRPr>
          </a:p>
        </p:txBody>
      </p:sp>
      <p:pic>
        <p:nvPicPr>
          <p:cNvPr id="4" name="image2.png">
            <a:extLst>
              <a:ext uri="{FF2B5EF4-FFF2-40B4-BE49-F238E27FC236}">
                <a16:creationId xmlns:a16="http://schemas.microsoft.com/office/drawing/2014/main" id="{A1A04BB1-8F72-F83B-0888-61223E0EB1D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648" y="304836"/>
            <a:ext cx="2190115" cy="69532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image3.jpeg" descr="NHS 10mm - RGB Blue">
            <a:extLst>
              <a:ext uri="{FF2B5EF4-FFF2-40B4-BE49-F238E27FC236}">
                <a16:creationId xmlns:a16="http://schemas.microsoft.com/office/drawing/2014/main" id="{0333A2E9-6822-EF0E-E6DD-65240316EF3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9695" y="313932"/>
            <a:ext cx="1226185" cy="4940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AC8EB52-D167-3F0C-49BA-B094AB536A4C}"/>
              </a:ext>
            </a:extLst>
          </p:cNvPr>
          <p:cNvSpPr txBox="1"/>
          <p:nvPr/>
        </p:nvSpPr>
        <p:spPr>
          <a:xfrm>
            <a:off x="188050" y="1279160"/>
            <a:ext cx="617739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828040" algn="ctr" rtl="1">
              <a:spcAft>
                <a:spcPts val="0"/>
              </a:spcAft>
            </a:pPr>
            <a:r>
              <a:rPr lang="ar-SA" sz="3600" b="1" spc="-35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Arial" panose="020B0604020202020204" pitchFamily="34" charset="0"/>
              </a:rPr>
              <a:t>أخبرنا بآرائك في رعاية الصحة العقلية</a:t>
            </a:r>
          </a:p>
        </p:txBody>
      </p:sp>
      <p:sp>
        <p:nvSpPr>
          <p:cNvPr id="15" name="docshape2">
            <a:extLst>
              <a:ext uri="{FF2B5EF4-FFF2-40B4-BE49-F238E27FC236}">
                <a16:creationId xmlns:a16="http://schemas.microsoft.com/office/drawing/2014/main" id="{42660335-7B09-81BE-F5D8-7D715491C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02210"/>
            <a:ext cx="6876401" cy="511400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4A047A4-583E-4EA6-A32F-6ED76D4C1EE0}"/>
              </a:ext>
            </a:extLst>
          </p:cNvPr>
          <p:cNvSpPr txBox="1"/>
          <p:nvPr/>
        </p:nvSpPr>
        <p:spPr>
          <a:xfrm>
            <a:off x="79128" y="2493402"/>
            <a:ext cx="6876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SA" sz="2400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استطلاع خدمة الصحة العقلية المحلية 2025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9D4C3B5-44E6-493B-9D2E-2D35FBC0E946}"/>
              </a:ext>
            </a:extLst>
          </p:cNvPr>
          <p:cNvSpPr txBox="1"/>
          <p:nvPr/>
        </p:nvSpPr>
        <p:spPr>
          <a:xfrm>
            <a:off x="227901" y="8387290"/>
            <a:ext cx="30488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S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إذا كنت لا ترغب في المشاركة، أو إذا كان لديك أي أسئلة عن الاستطلاع، يرجى الاتصال بـ: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7AC6537-EA3B-4FE1-AE15-C3759D08B9E1}"/>
              </a:ext>
            </a:extLst>
          </p:cNvPr>
          <p:cNvSpPr txBox="1"/>
          <p:nvPr/>
        </p:nvSpPr>
        <p:spPr>
          <a:xfrm>
            <a:off x="774933" y="5893109"/>
            <a:ext cx="596326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SA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المشاركة </a:t>
            </a:r>
            <a:r>
              <a:rPr lang="ar-SA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طوعية</a:t>
            </a:r>
            <a:r>
              <a:rPr lang="ar-SA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وجميع الإجابات </a:t>
            </a:r>
            <a:r>
              <a:rPr lang="ar-SA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سرية</a:t>
            </a:r>
            <a:r>
              <a:rPr lang="ar-SA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SA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إذا دُعيت للمشاركة، لن يستخدم اسمك ورقم هاتفك وعنوانك البريدي إلا الباحثون لإجراء الاستطلاع. لن تتم مشاركة معلوماتك وإجاباتك مع أي شخص يقدم لك الرعاية، وجميع البيانات المنشورة ستكون </a:t>
            </a:r>
            <a:r>
              <a:rPr lang="ar-SA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مجهولة الهوية</a:t>
            </a:r>
            <a:r>
              <a:rPr lang="ar-SA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6" name="docshape2">
            <a:extLst>
              <a:ext uri="{FF2B5EF4-FFF2-40B4-BE49-F238E27FC236}">
                <a16:creationId xmlns:a16="http://schemas.microsoft.com/office/drawing/2014/main" id="{060026D9-EE8C-6A30-97D1-42C8CFDC0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1" y="3034006"/>
            <a:ext cx="6867201" cy="5136167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pic>
        <p:nvPicPr>
          <p:cNvPr id="12" name="Picture 11" descr="A blue lock with a keyhole&#10;&#10;Description automatically generated">
            <a:extLst>
              <a:ext uri="{FF2B5EF4-FFF2-40B4-BE49-F238E27FC236}">
                <a16:creationId xmlns:a16="http://schemas.microsoft.com/office/drawing/2014/main" id="{F049E342-A23F-0F68-8709-4A8217FC0A0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1" y="5861370"/>
            <a:ext cx="709601" cy="709601"/>
          </a:xfrm>
          <a:prstGeom prst="rect">
            <a:avLst/>
          </a:prstGeom>
        </p:spPr>
      </p:pic>
      <p:pic>
        <p:nvPicPr>
          <p:cNvPr id="14" name="Picture 13" descr="A computer with a checklist on it&#10;&#10;Description automatically generated">
            <a:extLst>
              <a:ext uri="{FF2B5EF4-FFF2-40B4-BE49-F238E27FC236}">
                <a16:creationId xmlns:a16="http://schemas.microsoft.com/office/drawing/2014/main" id="{3D195B50-B6AD-9331-8E7D-B622F98FC376}"/>
              </a:ext>
            </a:extLst>
          </p:cNvPr>
          <p:cNvPicPr>
            <a:picLocks noChangeAspect="1"/>
          </p:cNvPicPr>
          <p:nvPr/>
        </p:nvPicPr>
        <p:blipFill>
          <a:blip r:embed="rId5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" y="4159738"/>
            <a:ext cx="635040" cy="63504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4769F4B7-C9A9-4222-A726-51FB840FAD63}"/>
              </a:ext>
            </a:extLst>
          </p:cNvPr>
          <p:cNvSpPr txBox="1"/>
          <p:nvPr/>
        </p:nvSpPr>
        <p:spPr>
          <a:xfrm>
            <a:off x="774933" y="3245394"/>
            <a:ext cx="5963262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SA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ستجري الهيئة قريبًا استطلاعا لفهم 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رأيك</a:t>
            </a:r>
            <a:r>
              <a:rPr lang="ar-SA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في الرعاية التي تلقيتها. </a:t>
            </a:r>
          </a:p>
          <a:p>
            <a:endParaRPr lang="en-GB" sz="14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SA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سمعنا في العام الماضي وجهات نظر ما يقرب من 15000 شخص.</a:t>
            </a:r>
            <a:r>
              <a:rPr lang="ar-S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ساعدتنا النتائج في </a:t>
            </a:r>
            <a:r>
              <a:rPr lang="ar-SA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تحسين جودة الرعاية وتجارب رعاية الصحة العقلية للأفراد</a:t>
            </a:r>
            <a:r>
              <a:rPr lang="ar-SA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2BC5ABA-B821-4085-8024-B9001D466A07}"/>
              </a:ext>
            </a:extLst>
          </p:cNvPr>
          <p:cNvSpPr txBox="1"/>
          <p:nvPr/>
        </p:nvSpPr>
        <p:spPr>
          <a:xfrm>
            <a:off x="789882" y="5214327"/>
            <a:ext cx="50580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ساعدنا في تحسين خدماتك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3C6130-A920-13F7-75FB-D48E9151131F}"/>
              </a:ext>
            </a:extLst>
          </p:cNvPr>
          <p:cNvSpPr txBox="1"/>
          <p:nvPr/>
        </p:nvSpPr>
        <p:spPr>
          <a:xfrm>
            <a:off x="-18401" y="9580871"/>
            <a:ext cx="6876401" cy="25391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SA" sz="1050" b="1" dirty="0">
                <a:solidFill>
                  <a:schemeClr val="bg1"/>
                </a:solidFill>
              </a:rPr>
              <a:t>حصل استطلاع خدمة الصحة العقلية المحلية على موافقة بموجب المادة 251 (قانون خدمة الصحة الوطنية NHS لعام 2006) لمعالجة بيانات التواصل.</a:t>
            </a: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6DD97054-1F2E-3AA4-90E9-6EAD2359C5E7}"/>
              </a:ext>
            </a:extLst>
          </p:cNvPr>
          <p:cNvSpPr txBox="1"/>
          <p:nvPr/>
        </p:nvSpPr>
        <p:spPr>
          <a:xfrm>
            <a:off x="3233850" y="8329273"/>
            <a:ext cx="3928010" cy="138146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930" marR="139065">
              <a:lnSpc>
                <a:spcPct val="103000"/>
              </a:lnSpc>
              <a:spcBef>
                <a:spcPts val="1085"/>
              </a:spcBef>
              <a:spcAft>
                <a:spcPts val="0"/>
              </a:spcAft>
              <a:tabLst>
                <a:tab pos="361315" algn="l"/>
                <a:tab pos="362585" algn="l"/>
              </a:tabLst>
            </a:pPr>
            <a:r>
              <a:rPr lang="en-GB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Patient Advice and Liaison Service</a:t>
            </a:r>
          </a:p>
          <a:p>
            <a:pPr marL="74930" marR="139065">
              <a:lnSpc>
                <a:spcPct val="103000"/>
              </a:lnSpc>
              <a:spcBef>
                <a:spcPts val="1085"/>
              </a:spcBef>
              <a:spcAft>
                <a:spcPts val="0"/>
              </a:spcAft>
              <a:tabLst>
                <a:tab pos="361315" algn="l"/>
                <a:tab pos="362585" algn="l"/>
              </a:tabLst>
            </a:pPr>
            <a:r>
              <a:rPr lang="en-GB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0116 2950830     </a:t>
            </a:r>
            <a:r>
              <a:rPr lang="en-GB" sz="1600" b="1" u="sng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lpt.pals@nhs.net</a:t>
            </a:r>
            <a:endParaRPr lang="en-GB" sz="1600" b="1" u="sng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930" marR="139065">
              <a:lnSpc>
                <a:spcPct val="103000"/>
              </a:lnSpc>
              <a:spcBef>
                <a:spcPts val="1085"/>
              </a:spcBef>
              <a:spcAft>
                <a:spcPts val="0"/>
              </a:spcAft>
              <a:tabLst>
                <a:tab pos="361315" algn="l"/>
                <a:tab pos="362585" algn="l"/>
              </a:tabLst>
            </a:pPr>
            <a:r>
              <a:rPr lang="en-GB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Freepost LPT Patient Experience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806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497441b-d3fe-4788-8629-aff52d38f515">
      <Terms xmlns="http://schemas.microsoft.com/office/infopath/2007/PartnerControls"/>
    </lcf76f155ced4ddcb4097134ff3c332f>
    <TaxCatchAll xmlns="1d162527-c308-4a98-98b8-9e726c57dd8b" xsi:nil="true"/>
    <Date2 xmlns="c497441b-d3fe-4788-8629-aff52d38f51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0EA4E9A0D10A4B86B174D08978D5EB" ma:contentTypeVersion="20" ma:contentTypeDescription="Create a new document." ma:contentTypeScope="" ma:versionID="26c935804cca8554dae2c422a939c20e">
  <xsd:schema xmlns:xsd="http://www.w3.org/2001/XMLSchema" xmlns:xs="http://www.w3.org/2001/XMLSchema" xmlns:p="http://schemas.microsoft.com/office/2006/metadata/properties" xmlns:ns2="c497441b-d3fe-4788-8629-aff52d38f515" xmlns:ns3="1d162527-c308-4a98-98b8-9e726c57dd8b" targetNamespace="http://schemas.microsoft.com/office/2006/metadata/properties" ma:root="true" ma:fieldsID="86ed6c77570e97698f7fc61157777e1c" ns2:_="" ns3:_="">
    <xsd:import namespace="c497441b-d3fe-4788-8629-aff52d38f515"/>
    <xsd:import namespace="1d162527-c308-4a98-98b8-9e726c57dd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2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97441b-d3fe-4788-8629-aff52d38f5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2" ma:index="20" nillable="true" ma:displayName="Date2" ma:format="DateTime" ma:internalName="Date2">
      <xsd:simpleType>
        <xsd:restriction base="dms:DateTime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8df9d8e5-705b-4129-800a-08ca17c575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162527-c308-4a98-98b8-9e726c57dd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5f9b9cce-e594-4bda-ba48-132f42860941}" ma:internalName="TaxCatchAll" ma:showField="CatchAllData" ma:web="1d162527-c308-4a98-98b8-9e726c57dd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11AE4B-B4CF-49F1-97BE-E97EB4487E77}">
  <ds:schemaRefs>
    <ds:schemaRef ds:uri="c497441b-d3fe-4788-8629-aff52d38f515"/>
    <ds:schemaRef ds:uri="http://purl.org/dc/elements/1.1/"/>
    <ds:schemaRef ds:uri="1d162527-c308-4a98-98b8-9e726c57dd8b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187128C-AC88-4901-99E0-4E42BF299D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43A0E9-24E1-41AE-8C3E-35C3E25116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97441b-d3fe-4788-8629-aff52d38f515"/>
    <ds:schemaRef ds:uri="1d162527-c308-4a98-98b8-9e726c57dd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19f7f50a-c692-4f56-92a0-10ab17c7532a}" enabled="1" method="Privileged" siteId="{87d48f5f-7eb6-48dd-b269-dae3dea931b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154</Words>
  <Application>Microsoft Office PowerPoint</Application>
  <PresentationFormat>A4 Paper (210x297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2025-03-17T10:06:35Z</dcterms:created>
  <dcterms:modified xsi:type="dcterms:W3CDTF">2025-03-31T11:10:52Z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0x010100480EA4E9A0D10A4B86B174D08978D5EB</vt:lpwstr>
  </property>
</Properties>
</file>