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sldIdLst>
    <p:sldId id="263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277"/>
    <a:srgbClr val="005EB8"/>
    <a:srgbClr val="025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22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95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0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889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06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45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0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74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6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1447E-8AF4-4F4F-8E63-14F110127C18}" type="datetimeFigureOut">
              <a:rPr lang="en-GB" smtClean="0"/>
              <a:t>31/03/2025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56A00-FE1F-49DF-BB9A-A88472B663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6905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pt.pals@nhs.net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cshape2">
            <a:extLst>
              <a:ext uri="{FF2B5EF4-FFF2-40B4-BE49-F238E27FC236}">
                <a16:creationId xmlns:a16="http://schemas.microsoft.com/office/drawing/2014/main" id="{740E422B-BF2A-AAF5-C6A4-7B89BA6B2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401" y="8355552"/>
            <a:ext cx="6876401" cy="151688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17" name="docshape2">
            <a:extLst>
              <a:ext uri="{FF2B5EF4-FFF2-40B4-BE49-F238E27FC236}">
                <a16:creationId xmlns:a16="http://schemas.microsoft.com/office/drawing/2014/main" id="{CEE0AF6A-478A-4342-9E25-95F288EAF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1269626"/>
            <a:ext cx="6876401" cy="1718337"/>
          </a:xfrm>
          <a:prstGeom prst="rect">
            <a:avLst/>
          </a:prstGeom>
          <a:solidFill>
            <a:srgbClr val="005EB8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>
              <a:solidFill>
                <a:srgbClr val="893277"/>
              </a:solidFill>
            </a:endParaRPr>
          </a:p>
        </p:txBody>
      </p:sp>
      <p:pic>
        <p:nvPicPr>
          <p:cNvPr id="4" name="image2.png">
            <a:extLst>
              <a:ext uri="{FF2B5EF4-FFF2-40B4-BE49-F238E27FC236}">
                <a16:creationId xmlns:a16="http://schemas.microsoft.com/office/drawing/2014/main" id="{A1A04BB1-8F72-F83B-0888-61223E0EB1D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648" y="304836"/>
            <a:ext cx="2190115" cy="695325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image3.jpeg" descr="NHS 10mm - RGB Blue">
            <a:extLst>
              <a:ext uri="{FF2B5EF4-FFF2-40B4-BE49-F238E27FC236}">
                <a16:creationId xmlns:a16="http://schemas.microsoft.com/office/drawing/2014/main" id="{0333A2E9-6822-EF0E-E6DD-65240316EF3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9695" y="313932"/>
            <a:ext cx="1226185" cy="494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C8EB52-D167-3F0C-49BA-B094AB536A4C}"/>
              </a:ext>
            </a:extLst>
          </p:cNvPr>
          <p:cNvSpPr txBox="1"/>
          <p:nvPr/>
        </p:nvSpPr>
        <p:spPr>
          <a:xfrm>
            <a:off x="313763" y="1269626"/>
            <a:ext cx="688560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828040" algn="ctr" rtl="0">
              <a:spcAft>
                <a:spcPts val="0"/>
              </a:spcAft>
            </a:pPr>
            <a:r>
              <a:rPr lang="uk-UA" sz="2800" b="1" spc="-35" dirty="0">
                <a:solidFill>
                  <a:schemeClr val="bg1"/>
                </a:solidFill>
                <a:effectLst/>
                <a:latin typeface="Arial Black" panose="020B0A04020102020204" pitchFamily="34" charset="0"/>
                <a:ea typeface="Arial" panose="020B0604020202020204" pitchFamily="34" charset="0"/>
              </a:rPr>
              <a:t>Що ви думаєте про підтримку психічного здоров'я?</a:t>
            </a:r>
            <a:endParaRPr lang="uk-UA" sz="3600" b="1" spc="-35" dirty="0">
              <a:solidFill>
                <a:schemeClr val="bg1"/>
              </a:solidFill>
              <a:effectLst/>
              <a:latin typeface="Arial Black" panose="020B0A04020102020204" pitchFamily="34" charset="0"/>
              <a:ea typeface="Arial" panose="020B0604020202020204" pitchFamily="34" charset="0"/>
            </a:endParaRPr>
          </a:p>
        </p:txBody>
      </p:sp>
      <p:sp>
        <p:nvSpPr>
          <p:cNvPr id="15" name="docshape2">
            <a:extLst>
              <a:ext uri="{FF2B5EF4-FFF2-40B4-BE49-F238E27FC236}">
                <a16:creationId xmlns:a16="http://schemas.microsoft.com/office/drawing/2014/main" id="{42660335-7B09-81BE-F5D8-7D715491C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02210"/>
            <a:ext cx="6876401" cy="511400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4A047A4-583E-4EA6-A32F-6ED76D4C1EE0}"/>
              </a:ext>
            </a:extLst>
          </p:cNvPr>
          <p:cNvSpPr txBox="1"/>
          <p:nvPr/>
        </p:nvSpPr>
        <p:spPr>
          <a:xfrm>
            <a:off x="0" y="2493198"/>
            <a:ext cx="68764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uk-UA" b="1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Опитування щодо психічного здоров'я населення 2025 р.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9D4C3B5-44E6-493B-9D2E-2D35FBC0E946}"/>
              </a:ext>
            </a:extLst>
          </p:cNvPr>
          <p:cNvSpPr txBox="1"/>
          <p:nvPr/>
        </p:nvSpPr>
        <p:spPr>
          <a:xfrm>
            <a:off x="227901" y="8387290"/>
            <a:ext cx="304884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uk-UA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ви не бажаєте брати участь в опитуванні або маєте запитання щодо нього, будь ласка, зв'яжіться з нами</a:t>
            </a:r>
            <a:r>
              <a:rPr lang="uk-UA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7AC6537-EA3B-4FE1-AE15-C3759D08B9E1}"/>
              </a:ext>
            </a:extLst>
          </p:cNvPr>
          <p:cNvSpPr txBox="1"/>
          <p:nvPr/>
        </p:nvSpPr>
        <p:spPr>
          <a:xfrm>
            <a:off x="774933" y="5893109"/>
            <a:ext cx="596326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Участь в опитуванні є </a:t>
            </a:r>
            <a:r>
              <a:rPr lang="uk-UA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добровільною</a:t>
            </a:r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і всі відповіді є </a:t>
            </a:r>
            <a:r>
              <a:rPr lang="uk-UA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конфіденційними</a:t>
            </a:r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Якщо вас запросять взяти участь в опитуванні, ваше ім'я, номер телефону та поштова адреса будуть використані дослідниками лише для проведення опитування. Ваші персональні дані та відповіді на опитування не будуть передаватися особам, які надають вам медичну допомогу, а всі опубліковані дані будуть </a:t>
            </a:r>
            <a:r>
              <a:rPr lang="uk-UA" sz="1600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анонімізовані</a:t>
            </a:r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6" name="docshape2">
            <a:extLst>
              <a:ext uri="{FF2B5EF4-FFF2-40B4-BE49-F238E27FC236}">
                <a16:creationId xmlns:a16="http://schemas.microsoft.com/office/drawing/2014/main" id="{060026D9-EE8C-6A30-97D1-42C8CFDC0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201" y="3034006"/>
            <a:ext cx="6867201" cy="5136167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dirty="0"/>
          </a:p>
        </p:txBody>
      </p:sp>
      <p:pic>
        <p:nvPicPr>
          <p:cNvPr id="12" name="Picture 11" descr="A blue lock with a keyhole&#10;&#10;Description automatically generated">
            <a:extLst>
              <a:ext uri="{FF2B5EF4-FFF2-40B4-BE49-F238E27FC236}">
                <a16:creationId xmlns:a16="http://schemas.microsoft.com/office/drawing/2014/main" id="{F049E342-A23F-0F68-8709-4A8217FC0A0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" y="5861370"/>
            <a:ext cx="709601" cy="709601"/>
          </a:xfrm>
          <a:prstGeom prst="rect">
            <a:avLst/>
          </a:prstGeom>
        </p:spPr>
      </p:pic>
      <p:pic>
        <p:nvPicPr>
          <p:cNvPr id="14" name="Picture 13" descr="A computer with a checklist on it&#10;&#10;Description automatically generated">
            <a:extLst>
              <a:ext uri="{FF2B5EF4-FFF2-40B4-BE49-F238E27FC236}">
                <a16:creationId xmlns:a16="http://schemas.microsoft.com/office/drawing/2014/main" id="{3D195B50-B6AD-9331-8E7D-B622F98FC376}"/>
              </a:ext>
            </a:extLst>
          </p:cNvPr>
          <p:cNvPicPr>
            <a:picLocks noChangeAspect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8" y="4159738"/>
            <a:ext cx="635040" cy="63504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769F4B7-C9A9-4222-A726-51FB840FAD63}"/>
              </a:ext>
            </a:extLst>
          </p:cNvPr>
          <p:cNvSpPr txBox="1"/>
          <p:nvPr/>
        </p:nvSpPr>
        <p:spPr>
          <a:xfrm>
            <a:off x="774933" y="3245394"/>
            <a:ext cx="5963262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uk-U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Незабаром фонд проведе опитування, щоб дізнатися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вашу</a:t>
            </a:r>
            <a:r>
              <a:rPr lang="uk-U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думку про отриману допомогу. </a:t>
            </a:r>
          </a:p>
          <a:p>
            <a:endParaRPr lang="en-GB" sz="14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rtl="0"/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Минулого року було опитано майже 15 000 людей.</a:t>
            </a:r>
            <a:r>
              <a:rPr lang="uk-UA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1600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Отримані результати допомогли нам </a:t>
            </a:r>
            <a:r>
              <a:rPr lang="uk-UA" sz="16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покращити якість надання допомоги та досвід користувачів послуг з охорони психічного здоров'я</a:t>
            </a:r>
            <a:r>
              <a:rPr lang="uk-UA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b="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2BC5ABA-B821-4085-8024-B9001D466A07}"/>
              </a:ext>
            </a:extLst>
          </p:cNvPr>
          <p:cNvSpPr txBox="1"/>
          <p:nvPr/>
        </p:nvSpPr>
        <p:spPr>
          <a:xfrm>
            <a:off x="714168" y="5276100"/>
            <a:ext cx="61871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/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Допоможіть покращити наші послуги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3C6130-A920-13F7-75FB-D48E9151131F}"/>
              </a:ext>
            </a:extLst>
          </p:cNvPr>
          <p:cNvSpPr txBox="1"/>
          <p:nvPr/>
        </p:nvSpPr>
        <p:spPr>
          <a:xfrm>
            <a:off x="-18401" y="9580871"/>
            <a:ext cx="6876401" cy="43088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uk-UA" sz="1100" b="1" dirty="0">
                <a:solidFill>
                  <a:schemeClr val="bg1"/>
                </a:solidFill>
              </a:rPr>
              <a:t>Обробка контактної інформації в рамках опитування щодо психічного здоров'я населення здійснюється відповідно до ст. 251 Закону про національну систему охорони здоров'я від 2006 року.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6DD97054-1F2E-3AA4-90E9-6EAD2359C5E7}"/>
              </a:ext>
            </a:extLst>
          </p:cNvPr>
          <p:cNvSpPr txBox="1"/>
          <p:nvPr/>
        </p:nvSpPr>
        <p:spPr>
          <a:xfrm>
            <a:off x="3129672" y="8414846"/>
            <a:ext cx="3974630" cy="138146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Patient Advice and Liaison Service</a:t>
            </a: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0116 2950830     </a:t>
            </a:r>
            <a:r>
              <a:rPr lang="en-GB" sz="1600" b="1" u="sng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lpt.pals@nhs.net</a:t>
            </a:r>
            <a:endParaRPr lang="en-GB" sz="1600" b="1" u="sng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930" marR="139065">
              <a:lnSpc>
                <a:spcPct val="103000"/>
              </a:lnSpc>
              <a:spcBef>
                <a:spcPts val="1085"/>
              </a:spcBef>
              <a:spcAft>
                <a:spcPts val="0"/>
              </a:spcAft>
              <a:tabLst>
                <a:tab pos="361315" algn="l"/>
                <a:tab pos="362585" algn="l"/>
              </a:tabLst>
            </a:pPr>
            <a:r>
              <a:rPr lang="en-GB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Freepost LPT Patient Experience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806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0EA4E9A0D10A4B86B174D08978D5EB" ma:contentTypeVersion="20" ma:contentTypeDescription="Create a new document." ma:contentTypeScope="" ma:versionID="26c935804cca8554dae2c422a939c20e">
  <xsd:schema xmlns:xsd="http://www.w3.org/2001/XMLSchema" xmlns:xs="http://www.w3.org/2001/XMLSchema" xmlns:p="http://schemas.microsoft.com/office/2006/metadata/properties" xmlns:ns2="c497441b-d3fe-4788-8629-aff52d38f515" xmlns:ns3="1d162527-c308-4a98-98b8-9e726c57dd8b" targetNamespace="http://schemas.microsoft.com/office/2006/metadata/properties" ma:root="true" ma:fieldsID="86ed6c77570e97698f7fc61157777e1c" ns2:_="" ns3:_="">
    <xsd:import namespace="c497441b-d3fe-4788-8629-aff52d38f515"/>
    <xsd:import namespace="1d162527-c308-4a98-98b8-9e726c57dd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2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7441b-d3fe-4788-8629-aff52d38f51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2" ma:index="20" nillable="true" ma:displayName="Date2" ma:format="DateTime" ma:internalName="Date2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8df9d8e5-705b-4129-800a-08ca17c575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62527-c308-4a98-98b8-9e726c57dd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5f9b9cce-e594-4bda-ba48-132f42860941}" ma:internalName="TaxCatchAll" ma:showField="CatchAllData" ma:web="1d162527-c308-4a98-98b8-9e726c57dd8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97441b-d3fe-4788-8629-aff52d38f515">
      <Terms xmlns="http://schemas.microsoft.com/office/infopath/2007/PartnerControls"/>
    </lcf76f155ced4ddcb4097134ff3c332f>
    <TaxCatchAll xmlns="1d162527-c308-4a98-98b8-9e726c57dd8b" xsi:nil="true"/>
    <Date2 xmlns="c497441b-d3fe-4788-8629-aff52d38f515" xsi:nil="true"/>
  </documentManagement>
</p:properties>
</file>

<file path=customXml/itemProps1.xml><?xml version="1.0" encoding="utf-8"?>
<ds:datastoreItem xmlns:ds="http://schemas.openxmlformats.org/officeDocument/2006/customXml" ds:itemID="{A572E527-DF28-4981-BC7E-47FCA010E6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734C4D-2F08-4566-B96C-3A7E0CEA14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97441b-d3fe-4788-8629-aff52d38f515"/>
    <ds:schemaRef ds:uri="1d162527-c308-4a98-98b8-9e726c57dd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C4C1BE-E38A-4A12-941A-31340EA21565}">
  <ds:schemaRefs>
    <ds:schemaRef ds:uri="http://schemas.microsoft.com/office/2006/metadata/properties"/>
    <ds:schemaRef ds:uri="http://schemas.microsoft.com/office/infopath/2007/PartnerControls"/>
    <ds:schemaRef ds:uri="c497441b-d3fe-4788-8629-aff52d38f515"/>
    <ds:schemaRef ds:uri="1d162527-c308-4a98-98b8-9e726c57dd8b"/>
  </ds:schemaRefs>
</ds:datastoreItem>
</file>

<file path=docMetadata/LabelInfo.xml><?xml version="1.0" encoding="utf-8"?>
<clbl:labelList xmlns:clbl="http://schemas.microsoft.com/office/2020/mipLabelMetadata">
  <clbl:label id="{19f7f50a-c692-4f56-92a0-10ab17c7532a}" enabled="1" method="Privileged" siteId="{87d48f5f-7eb6-48dd-b269-dae3dea931b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184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2025-03-17T14:37:13Z</dcterms:created>
  <dcterms:modified xsi:type="dcterms:W3CDTF">2025-03-31T12:10:32Z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0x010100480EA4E9A0D10A4B86B174D08978D5EB</vt:lpwstr>
  </property>
</Properties>
</file>