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2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31/03/2025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lpt.pals@nhs.net"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18401" y="1270186"/>
            <a:ext cx="6177391" cy="1200329"/>
          </a:xfrm>
          <a:prstGeom prst="rect">
            <a:avLst/>
          </a:prstGeom>
          <a:noFill/>
        </p:spPr>
        <p:txBody>
          <a:bodyPr wrap="square">
            <a:spAutoFit/>
          </a:bodyPr>
          <a:lstStyle/>
          <a:p>
            <a:pPr marR="828040" algn="ctr" rtl="1">
              <a:spcAft>
                <a:spcPts val="0"/>
              </a:spcAft>
            </a:pPr>
            <a:r>
              <a:rPr lang="ur-IN" sz="3600" b="1" spc="-35" dirty="0">
                <a:solidFill>
                  <a:schemeClr val="bg1"/>
                </a:solidFill>
                <a:effectLst/>
                <a:latin typeface="Arial Black" panose="020B0A04020102020204" pitchFamily="34" charset="0"/>
                <a:ea typeface="Arial" panose="020B0604020202020204" pitchFamily="34" charset="0"/>
              </a:rPr>
              <a:t>ہمیں ذہنی صحت کی دیکھ بھال کے بارے میں اپنے خیالات بتائیں</a:t>
            </a: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61665"/>
          </a:xfrm>
          <a:prstGeom prst="rect">
            <a:avLst/>
          </a:prstGeom>
          <a:noFill/>
        </p:spPr>
        <p:txBody>
          <a:bodyPr wrap="square">
            <a:spAutoFit/>
          </a:bodyPr>
          <a:lstStyle/>
          <a:p>
            <a:pPr algn="ctr" rtl="1"/>
            <a:r>
              <a:rPr lang="ur-IN" sz="2400" b="1" i="0" u="none" strike="noStrike">
                <a:solidFill>
                  <a:schemeClr val="bg1"/>
                </a:solidFill>
                <a:effectLst/>
                <a:latin typeface="Arial" panose="020B0604020202020204" pitchFamily="34" charset="0"/>
                <a:cs typeface="Arial" panose="020B0604020202020204" pitchFamily="34" charset="0"/>
              </a:rPr>
              <a:t>کمیونٹی مینٹل ہیلتھ سروے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200329"/>
          </a:xfrm>
          <a:prstGeom prst="rect">
            <a:avLst/>
          </a:prstGeom>
          <a:noFill/>
        </p:spPr>
        <p:txBody>
          <a:bodyPr wrap="square">
            <a:spAutoFit/>
          </a:bodyPr>
          <a:lstStyle/>
          <a:p>
            <a:pPr algn="r" rtl="1"/>
            <a:r>
              <a:rPr lang="ur-IN">
                <a:solidFill>
                  <a:schemeClr val="bg1"/>
                </a:solidFill>
                <a:latin typeface="Arial" panose="020B0604020202020204" pitchFamily="34" charset="0"/>
                <a:cs typeface="Arial" panose="020B0604020202020204" pitchFamily="34" charset="0"/>
              </a:rPr>
              <a:t>اگر آپ حصہ نہیں لینا چاہتے ہیں ، یا سروے کے بارے میں کوئی سوال ہے تو براہ کرم رابطہ کریں:</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pPr algn="r" rtl="1"/>
            <a:r>
              <a:rPr lang="ur-IN" b="0" i="0" u="none" strike="noStrike" dirty="0">
                <a:effectLst/>
                <a:latin typeface="Arial" panose="020B0604020202020204" pitchFamily="34" charset="0"/>
                <a:cs typeface="Arial" panose="020B0604020202020204" pitchFamily="34" charset="0"/>
              </a:rPr>
              <a:t>شرکت </a:t>
            </a:r>
            <a:r>
              <a:rPr lang="ur-IN" b="1" i="0" u="none" strike="noStrike" dirty="0">
                <a:effectLst/>
                <a:latin typeface="Arial" panose="020B0604020202020204" pitchFamily="34" charset="0"/>
                <a:cs typeface="Arial" panose="020B0604020202020204" pitchFamily="34" charset="0"/>
              </a:rPr>
              <a:t>رضاکارانہ</a:t>
            </a:r>
            <a:r>
              <a:rPr lang="ur-IN" i="0" u="none" strike="noStrike" dirty="0">
                <a:effectLst/>
                <a:latin typeface="Arial" panose="020B0604020202020204" pitchFamily="34" charset="0"/>
                <a:cs typeface="Arial" panose="020B0604020202020204" pitchFamily="34" charset="0"/>
              </a:rPr>
              <a:t>ہے اور تمام جوابات</a:t>
            </a:r>
            <a:r>
              <a:rPr lang="ur-IN" b="1" i="0" u="none" strike="noStrike" dirty="0">
                <a:effectLst/>
                <a:latin typeface="Arial" panose="020B0604020202020204" pitchFamily="34" charset="0"/>
                <a:cs typeface="Arial" panose="020B0604020202020204" pitchFamily="34" charset="0"/>
              </a:rPr>
              <a:t> رازدارانہ ہیں</a:t>
            </a:r>
            <a:r>
              <a:rPr lang="ur-IN" b="0" i="0" u="none" strike="noStrike" dirty="0">
                <a:effectLst/>
                <a:latin typeface="Arial" panose="020B0604020202020204" pitchFamily="34" charset="0"/>
                <a:cs typeface="Arial" panose="020B0604020202020204" pitchFamily="34" charset="0"/>
              </a:rPr>
              <a:t>۔</a:t>
            </a:r>
          </a:p>
          <a:p>
            <a:endParaRPr lang="en-GB" sz="1400" dirty="0">
              <a:latin typeface="Arial" panose="020B0604020202020204" pitchFamily="34" charset="0"/>
              <a:cs typeface="Arial" panose="020B0604020202020204" pitchFamily="34" charset="0"/>
            </a:endParaRPr>
          </a:p>
          <a:p>
            <a:pPr algn="r" rtl="1"/>
            <a:r>
              <a:rPr lang="ur-IN" b="0" i="0" u="none" strike="noStrike" dirty="0">
                <a:effectLst/>
                <a:latin typeface="Arial" panose="020B0604020202020204" pitchFamily="34" charset="0"/>
                <a:cs typeface="Arial" panose="020B0604020202020204" pitchFamily="34" charset="0"/>
              </a:rPr>
              <a:t>اگر آپ کو شرکت کے لئے مدعو کیا جاتا ہے تو ، آپ کا نام ، فون نمبر ، اور ڈاک کا پتہ صرف محققین ہی سروے کرنے کے لئے استعمال کریں گے۔ آپ کی معلومات اور سروے کے جوابات آپ کی دیکھ بھال فراہم کرنے والے کسی کے ساتھ شیئر نہیں کیے جائیں گے ، اور تمام شائع شدہ ڈیٹا یعنی معلومات </a:t>
            </a:r>
            <a:r>
              <a:rPr lang="ur-IN" b="1" i="0" u="none" strike="noStrike" dirty="0">
                <a:effectLst/>
                <a:latin typeface="Arial" panose="020B0604020202020204" pitchFamily="34" charset="0"/>
                <a:cs typeface="Arial" panose="020B0604020202020204" pitchFamily="34" charset="0"/>
              </a:rPr>
              <a:t>گمنام</a:t>
            </a:r>
            <a:r>
              <a:rPr lang="ur-IN" b="0" i="0" u="none" strike="noStrike" dirty="0">
                <a:effectLst/>
                <a:latin typeface="Arial" panose="020B0604020202020204" pitchFamily="34" charset="0"/>
                <a:cs typeface="Arial" panose="020B0604020202020204" pitchFamily="34" charset="0"/>
              </a:rPr>
              <a:t> ہوتا ہے ۔ </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692771"/>
          </a:xfrm>
          <a:prstGeom prst="rect">
            <a:avLst/>
          </a:prstGeom>
          <a:noFill/>
        </p:spPr>
        <p:txBody>
          <a:bodyPr wrap="square">
            <a:spAutoFit/>
          </a:bodyPr>
          <a:lstStyle/>
          <a:p>
            <a:pPr algn="r" rtl="1"/>
            <a:r>
              <a:rPr lang="ur-IN" b="1" i="0" u="none" strike="noStrike" dirty="0">
                <a:effectLst/>
                <a:latin typeface="Arial" panose="020B0604020202020204" pitchFamily="34" charset="0"/>
                <a:cs typeface="Arial" panose="020B0604020202020204" pitchFamily="34" charset="0"/>
              </a:rPr>
              <a:t>یہ ٹرسٹ جلد ہی یہ سمجھنے کے لئے ایک سروے کرے گا کہ</a:t>
            </a:r>
            <a:r>
              <a:rPr lang="ur-IN" b="1" dirty="0">
                <a:latin typeface="Arial" panose="020B0604020202020204" pitchFamily="34" charset="0"/>
                <a:cs typeface="Arial" panose="020B0604020202020204" pitchFamily="34" charset="0"/>
              </a:rPr>
              <a:t> آپ </a:t>
            </a:r>
            <a:r>
              <a:rPr lang="ur-IN" b="1" i="0" u="none" strike="noStrike" dirty="0">
                <a:effectLst/>
                <a:latin typeface="Arial" panose="020B0604020202020204" pitchFamily="34" charset="0"/>
                <a:cs typeface="Arial" panose="020B0604020202020204" pitchFamily="34" charset="0"/>
              </a:rPr>
              <a:t> اپنی دیکھ بھال کے بارے میں کیا سوچتے ہیں۔ </a:t>
            </a:r>
          </a:p>
          <a:p>
            <a:endParaRPr lang="en-GB" sz="1400" b="1" dirty="0">
              <a:effectLst/>
              <a:latin typeface="Arial" panose="020B0604020202020204" pitchFamily="34" charset="0"/>
              <a:cs typeface="Arial" panose="020B0604020202020204" pitchFamily="34" charset="0"/>
            </a:endParaRPr>
          </a:p>
          <a:p>
            <a:pPr algn="r" rtl="1"/>
            <a:r>
              <a:rPr lang="ur-IN" b="0" i="0" u="none" strike="noStrike" dirty="0">
                <a:effectLst/>
                <a:latin typeface="Arial" panose="020B0604020202020204" pitchFamily="34" charset="0"/>
                <a:cs typeface="Arial" panose="020B0604020202020204" pitchFamily="34" charset="0"/>
              </a:rPr>
              <a:t>پچھلے سال ہم نے تقریبا 15,000 لوگوں کے خیالات سنے تھے۔</a:t>
            </a:r>
            <a:r>
              <a:rPr lang="ur-IN" dirty="0">
                <a:latin typeface="Arial" panose="020B0604020202020204" pitchFamily="34" charset="0"/>
                <a:cs typeface="Arial" panose="020B0604020202020204" pitchFamily="34" charset="0"/>
              </a:rPr>
              <a:t> </a:t>
            </a:r>
            <a:r>
              <a:rPr lang="ur-IN" b="0" i="0" u="none" strike="noStrike" dirty="0">
                <a:effectLst/>
                <a:latin typeface="Arial" panose="020B0604020202020204" pitchFamily="34" charset="0"/>
                <a:cs typeface="Arial" panose="020B0604020202020204" pitchFamily="34" charset="0"/>
              </a:rPr>
              <a:t>نتائج نے ہمیں</a:t>
            </a:r>
            <a:r>
              <a:rPr lang="ur-IN" i="0" u="none" strike="noStrike" dirty="0">
                <a:effectLst/>
                <a:latin typeface="Arial" panose="020B0604020202020204" pitchFamily="34" charset="0"/>
                <a:cs typeface="Arial" panose="020B0604020202020204" pitchFamily="34" charset="0"/>
              </a:rPr>
              <a:t> دیکھ بھال کے معیار اور لوگوں کی ذہنی صحت کی دیکھ بھال کے تجربات کو بہتر بنانے میں مدد کی</a:t>
            </a:r>
            <a:r>
              <a:rPr lang="ur-IN" b="1" i="0" u="none" strike="noStrike" dirty="0">
                <a:effectLst/>
                <a:latin typeface="Arial" panose="020B0604020202020204" pitchFamily="34" charset="0"/>
                <a:cs typeface="Arial" panose="020B0604020202020204" pitchFamily="34" charset="0"/>
              </a:rPr>
              <a:t> ۔</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89882" y="5214327"/>
            <a:ext cx="5058002" cy="461665"/>
          </a:xfrm>
          <a:prstGeom prst="rect">
            <a:avLst/>
          </a:prstGeom>
          <a:noFill/>
        </p:spPr>
        <p:txBody>
          <a:bodyPr wrap="square">
            <a:spAutoFit/>
          </a:bodyPr>
          <a:lstStyle/>
          <a:p>
            <a:pPr algn="r" rtl="1"/>
            <a:r>
              <a:rPr lang="ur-IN" sz="2400" b="1" dirty="0">
                <a:latin typeface="Arial" panose="020B0604020202020204" pitchFamily="34" charset="0"/>
                <a:cs typeface="Arial" panose="020B0604020202020204" pitchFamily="34" charset="0"/>
              </a:rPr>
              <a:t>اپنی خدمات کو بہتر بنانے میں ہماری مدد کریں</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261610"/>
          </a:xfrm>
          <a:prstGeom prst="rect">
            <a:avLst/>
          </a:prstGeom>
          <a:solidFill>
            <a:srgbClr val="002060"/>
          </a:solidFill>
        </p:spPr>
        <p:txBody>
          <a:bodyPr wrap="square" rtlCol="0">
            <a:spAutoFit/>
          </a:bodyPr>
          <a:lstStyle/>
          <a:p>
            <a:pPr algn="ctr" rtl="1"/>
            <a:r>
              <a:rPr lang="ur-IN" sz="1100" b="1" dirty="0">
                <a:solidFill>
                  <a:schemeClr val="bg1"/>
                </a:solidFill>
              </a:rPr>
              <a:t>کمیونٹی مینٹل ہیلتھ سروے کے پاس سیکشن 251 (NHS ایکٹ 2006) کے تحت رابطہ کی تفصیلات پر کارروائی کرنے کی منظوری ہے۔</a:t>
            </a:r>
          </a:p>
        </p:txBody>
      </p:sp>
      <p:sp>
        <p:nvSpPr>
          <p:cNvPr id="8" name="TextBox 8">
            <a:extLst>
              <a:ext uri="{FF2B5EF4-FFF2-40B4-BE49-F238E27FC236}">
                <a16:creationId xmlns:a16="http://schemas.microsoft.com/office/drawing/2014/main" id="{6DD97054-1F2E-3AA4-90E9-6EAD2359C5E7}"/>
              </a:ext>
            </a:extLst>
          </p:cNvPr>
          <p:cNvSpPr txBox="1"/>
          <p:nvPr/>
        </p:nvSpPr>
        <p:spPr>
          <a:xfrm>
            <a:off x="3276746" y="8355552"/>
            <a:ext cx="3974630" cy="1381468"/>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Patient Advice and Liaison Service</a:t>
            </a: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0116 2950830     </a:t>
            </a:r>
            <a:r>
              <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lpt.pals@nhs.net</a:t>
            </a:r>
            <a:endPar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Freepost LPT Patient Experience</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Props1.xml><?xml version="1.0" encoding="utf-8"?>
<ds:datastoreItem xmlns:ds="http://schemas.openxmlformats.org/officeDocument/2006/customXml" ds:itemID="{ED167478-3DD2-413E-B11C-4CC5716D6C96}">
  <ds:schemaRefs>
    <ds:schemaRef ds:uri="http://schemas.microsoft.com/sharepoint/v3/contenttype/forms"/>
  </ds:schemaRefs>
</ds:datastoreItem>
</file>

<file path=customXml/itemProps2.xml><?xml version="1.0" encoding="utf-8"?>
<ds:datastoreItem xmlns:ds="http://schemas.openxmlformats.org/officeDocument/2006/customXml" ds:itemID="{55891CB6-1AD9-4D35-9513-F151A1A166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A7BF02-B588-4C93-BBB8-CA864DED075A}">
  <ds:schemaRefs>
    <ds:schemaRef ds:uri="http://schemas.microsoft.com/office/2006/metadata/properties"/>
    <ds:schemaRef ds:uri="http://schemas.microsoft.com/office/infopath/2007/PartnerControls"/>
    <ds:schemaRef ds:uri="c497441b-d3fe-4788-8629-aff52d38f515"/>
    <ds:schemaRef ds:uri="1d162527-c308-4a98-98b8-9e726c57dd8b"/>
  </ds:schemaRefs>
</ds:datastoreItem>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227</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2025-03-17T14:32:21Z</dcterms:created>
  <dcterms:modified xsi:type="dcterms:W3CDTF">2025-03-31T12:11:53Z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