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147374961" r:id="rId5"/>
    <p:sldId id="2147374957" r:id="rId6"/>
    <p:sldId id="261" r:id="rId7"/>
    <p:sldId id="2147374962" r:id="rId8"/>
    <p:sldId id="277" r:id="rId9"/>
    <p:sldId id="214737495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C22D"/>
    <a:srgbClr val="512373"/>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33" autoAdjust="0"/>
    <p:restoredTop sz="93792" autoAdjust="0"/>
  </p:normalViewPr>
  <p:slideViewPr>
    <p:cSldViewPr snapToGrid="0">
      <p:cViewPr varScale="1">
        <p:scale>
          <a:sx n="81" d="100"/>
          <a:sy n="81" d="100"/>
        </p:scale>
        <p:origin x="60" y="4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338430-569B-4800-A7E4-2B637D10544C}" type="datetimeFigureOut">
              <a:rPr lang="en-GB" smtClean="0"/>
              <a:t>05/08/2025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1D2954-9F51-4BB3-BCB2-67186CCF60D6}" type="slidenum">
              <a:rPr lang="en-GB" smtClean="0"/>
              <a:t>‹#›</a:t>
            </a:fld>
            <a:endParaRPr lang="en-GB" dirty="0"/>
          </a:p>
        </p:txBody>
      </p:sp>
    </p:spTree>
    <p:extLst>
      <p:ext uri="{BB962C8B-B14F-4D97-AF65-F5344CB8AC3E}">
        <p14:creationId xmlns:p14="http://schemas.microsoft.com/office/powerpoint/2010/main" val="4097102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know….</a:t>
            </a:r>
          </a:p>
          <a:p>
            <a:endParaRPr lang="en-GB" dirty="0"/>
          </a:p>
          <a:p>
            <a:r>
              <a:rPr lang="en-GB" dirty="0"/>
              <a:t>Appreciate the 3 are different. Work we have done with others is helpful background but our framework helps to frame this</a:t>
            </a:r>
          </a:p>
          <a:p>
            <a:endParaRPr lang="en-GB" dirty="0"/>
          </a:p>
          <a:p>
            <a:r>
              <a:rPr lang="en-GB" dirty="0"/>
              <a:t>Very different well established but the patient will move between your services so you are connected</a:t>
            </a:r>
          </a:p>
          <a:p>
            <a:endParaRPr lang="en-GB" dirty="0"/>
          </a:p>
          <a:p>
            <a:r>
              <a:rPr lang="en-GB" dirty="0"/>
              <a:t>Advocate your transformation story</a:t>
            </a:r>
          </a:p>
          <a:p>
            <a:r>
              <a:rPr lang="en-GB" dirty="0"/>
              <a:t>Support you to deliver</a:t>
            </a:r>
          </a:p>
          <a:p>
            <a:r>
              <a:rPr lang="en-GB" dirty="0"/>
              <a:t>Not just about </a:t>
            </a:r>
            <a:r>
              <a:rPr lang="en-GB" dirty="0" err="1"/>
              <a:t>givernance</a:t>
            </a:r>
            <a:r>
              <a:rPr lang="en-GB" dirty="0"/>
              <a:t> </a:t>
            </a:r>
          </a:p>
          <a:p>
            <a:endParaRPr lang="en-GB" dirty="0"/>
          </a:p>
        </p:txBody>
      </p:sp>
      <p:sp>
        <p:nvSpPr>
          <p:cNvPr id="4" name="Slide Number Placeholder 3"/>
          <p:cNvSpPr>
            <a:spLocks noGrp="1"/>
          </p:cNvSpPr>
          <p:nvPr>
            <p:ph type="sldNum" sz="quarter" idx="5"/>
          </p:nvPr>
        </p:nvSpPr>
        <p:spPr/>
        <p:txBody>
          <a:bodyPr/>
          <a:lstStyle/>
          <a:p>
            <a:fld id="{EC7AB761-53BD-49F1-BEBE-637F9E65AE30}" type="slidenum">
              <a:rPr lang="en-GB" smtClean="0"/>
              <a:t>2</a:t>
            </a:fld>
            <a:endParaRPr lang="en-GB"/>
          </a:p>
        </p:txBody>
      </p:sp>
    </p:spTree>
    <p:extLst>
      <p:ext uri="{BB962C8B-B14F-4D97-AF65-F5344CB8AC3E}">
        <p14:creationId xmlns:p14="http://schemas.microsoft.com/office/powerpoint/2010/main" val="2293835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4"/>
        <p:cNvGrpSpPr/>
        <p:nvPr/>
      </p:nvGrpSpPr>
      <p:grpSpPr>
        <a:xfrm>
          <a:off x="0" y="0"/>
          <a:ext cx="0" cy="0"/>
          <a:chOff x="0" y="0"/>
          <a:chExt cx="0" cy="0"/>
        </a:xfrm>
      </p:grpSpPr>
      <p:sp>
        <p:nvSpPr>
          <p:cNvPr id="1375" name="Google Shape;1375;g852b6c38ca_0_6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6" name="Google Shape;1376;g852b6c38ca_0_6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51D2954-9F51-4BB3-BCB2-67186CCF60D6}" type="slidenum">
              <a:rPr lang="en-GB" smtClean="0"/>
              <a:t>6</a:t>
            </a:fld>
            <a:endParaRPr lang="en-GB" dirty="0"/>
          </a:p>
        </p:txBody>
      </p:sp>
    </p:spTree>
    <p:extLst>
      <p:ext uri="{BB962C8B-B14F-4D97-AF65-F5344CB8AC3E}">
        <p14:creationId xmlns:p14="http://schemas.microsoft.com/office/powerpoint/2010/main" val="1978310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26C19-FF4E-5793-3770-AADDEF3CC4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627D61B-7A19-6BAF-FA2C-7256456243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343C957-0DAD-7FB4-2429-E4B0C89263BB}"/>
              </a:ext>
            </a:extLst>
          </p:cNvPr>
          <p:cNvSpPr>
            <a:spLocks noGrp="1"/>
          </p:cNvSpPr>
          <p:nvPr>
            <p:ph type="dt" sz="half" idx="10"/>
          </p:nvPr>
        </p:nvSpPr>
        <p:spPr/>
        <p:txBody>
          <a:bodyPr/>
          <a:lstStyle/>
          <a:p>
            <a:fld id="{370F9B1E-D174-4F1C-97A5-9F0E1BB33A4E}" type="datetimeFigureOut">
              <a:rPr lang="en-GB" smtClean="0"/>
              <a:t>05/08/2025</a:t>
            </a:fld>
            <a:endParaRPr lang="en-GB" dirty="0"/>
          </a:p>
        </p:txBody>
      </p:sp>
      <p:sp>
        <p:nvSpPr>
          <p:cNvPr id="5" name="Footer Placeholder 4">
            <a:extLst>
              <a:ext uri="{FF2B5EF4-FFF2-40B4-BE49-F238E27FC236}">
                <a16:creationId xmlns:a16="http://schemas.microsoft.com/office/drawing/2014/main" id="{873AC999-5508-7868-44AF-6D21596319D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BFA5E1E-4848-5B1E-3836-9ACF5D9C24F3}"/>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450429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0BBD4-94C2-256C-6ECA-40194EA44CD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445BA0-5864-E007-68E7-402350BFE9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3D5081A-E076-D509-CC54-6AB834CBAF2C}"/>
              </a:ext>
            </a:extLst>
          </p:cNvPr>
          <p:cNvSpPr>
            <a:spLocks noGrp="1"/>
          </p:cNvSpPr>
          <p:nvPr>
            <p:ph type="dt" sz="half" idx="10"/>
          </p:nvPr>
        </p:nvSpPr>
        <p:spPr/>
        <p:txBody>
          <a:bodyPr/>
          <a:lstStyle/>
          <a:p>
            <a:fld id="{370F9B1E-D174-4F1C-97A5-9F0E1BB33A4E}" type="datetimeFigureOut">
              <a:rPr lang="en-GB" smtClean="0"/>
              <a:t>05/08/2025</a:t>
            </a:fld>
            <a:endParaRPr lang="en-GB" dirty="0"/>
          </a:p>
        </p:txBody>
      </p:sp>
      <p:sp>
        <p:nvSpPr>
          <p:cNvPr id="5" name="Footer Placeholder 4">
            <a:extLst>
              <a:ext uri="{FF2B5EF4-FFF2-40B4-BE49-F238E27FC236}">
                <a16:creationId xmlns:a16="http://schemas.microsoft.com/office/drawing/2014/main" id="{264DAADD-320A-0D7D-6282-F8F68FC0B76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630AD45-0B71-CFD6-21DA-97A606CF1E79}"/>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2417435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CDBF072-62D3-33A9-1E3E-D2CC7D075D5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1946686-0F88-7340-9003-463BC72ADDF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C1D05A-9CF4-94C8-A844-C57A69FB9B21}"/>
              </a:ext>
            </a:extLst>
          </p:cNvPr>
          <p:cNvSpPr>
            <a:spLocks noGrp="1"/>
          </p:cNvSpPr>
          <p:nvPr>
            <p:ph type="dt" sz="half" idx="10"/>
          </p:nvPr>
        </p:nvSpPr>
        <p:spPr/>
        <p:txBody>
          <a:bodyPr/>
          <a:lstStyle/>
          <a:p>
            <a:fld id="{370F9B1E-D174-4F1C-97A5-9F0E1BB33A4E}" type="datetimeFigureOut">
              <a:rPr lang="en-GB" smtClean="0"/>
              <a:t>05/08/2025</a:t>
            </a:fld>
            <a:endParaRPr lang="en-GB" dirty="0"/>
          </a:p>
        </p:txBody>
      </p:sp>
      <p:sp>
        <p:nvSpPr>
          <p:cNvPr id="5" name="Footer Placeholder 4">
            <a:extLst>
              <a:ext uri="{FF2B5EF4-FFF2-40B4-BE49-F238E27FC236}">
                <a16:creationId xmlns:a16="http://schemas.microsoft.com/office/drawing/2014/main" id="{D4316A3C-454E-4573-F07D-C4188EE2734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1D61D24-9FD4-5CE4-5C67-70718AE1FA20}"/>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2911741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33DBE-10D7-591E-3DD2-45E57F4089E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D0D1A88-28CF-FA16-A0D7-9F4A324FC7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CE486F-CC2B-6073-8594-59915D07A2F5}"/>
              </a:ext>
            </a:extLst>
          </p:cNvPr>
          <p:cNvSpPr>
            <a:spLocks noGrp="1"/>
          </p:cNvSpPr>
          <p:nvPr>
            <p:ph type="dt" sz="half" idx="10"/>
          </p:nvPr>
        </p:nvSpPr>
        <p:spPr/>
        <p:txBody>
          <a:bodyPr/>
          <a:lstStyle/>
          <a:p>
            <a:fld id="{370F9B1E-D174-4F1C-97A5-9F0E1BB33A4E}" type="datetimeFigureOut">
              <a:rPr lang="en-GB" smtClean="0"/>
              <a:t>05/08/2025</a:t>
            </a:fld>
            <a:endParaRPr lang="en-GB" dirty="0"/>
          </a:p>
        </p:txBody>
      </p:sp>
      <p:sp>
        <p:nvSpPr>
          <p:cNvPr id="5" name="Footer Placeholder 4">
            <a:extLst>
              <a:ext uri="{FF2B5EF4-FFF2-40B4-BE49-F238E27FC236}">
                <a16:creationId xmlns:a16="http://schemas.microsoft.com/office/drawing/2014/main" id="{7D608B0B-F14E-A728-A9B9-5DCD869C769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836A4E4-FCE4-23EB-543D-D15EDFD4CED1}"/>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2079168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1D381-E0D6-1085-5EA2-FD74E6C852E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087D690-949D-2E61-3DDF-F55045F759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A3B964E-4794-154C-BACC-5BEC1A77653E}"/>
              </a:ext>
            </a:extLst>
          </p:cNvPr>
          <p:cNvSpPr>
            <a:spLocks noGrp="1"/>
          </p:cNvSpPr>
          <p:nvPr>
            <p:ph type="dt" sz="half" idx="10"/>
          </p:nvPr>
        </p:nvSpPr>
        <p:spPr/>
        <p:txBody>
          <a:bodyPr/>
          <a:lstStyle/>
          <a:p>
            <a:fld id="{370F9B1E-D174-4F1C-97A5-9F0E1BB33A4E}" type="datetimeFigureOut">
              <a:rPr lang="en-GB" smtClean="0"/>
              <a:t>05/08/2025</a:t>
            </a:fld>
            <a:endParaRPr lang="en-GB" dirty="0"/>
          </a:p>
        </p:txBody>
      </p:sp>
      <p:sp>
        <p:nvSpPr>
          <p:cNvPr id="5" name="Footer Placeholder 4">
            <a:extLst>
              <a:ext uri="{FF2B5EF4-FFF2-40B4-BE49-F238E27FC236}">
                <a16:creationId xmlns:a16="http://schemas.microsoft.com/office/drawing/2014/main" id="{257EE274-D1E4-02EE-23F9-35DE8E269A2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08BCD69-4AC4-4274-6B38-0F79A2C1AF74}"/>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899100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DD4C0-0715-5001-703E-128A2C65172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FCA2E3B-CA20-BBB1-F773-08A47D0F9B7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CE12F38-E26E-D871-0A6F-74BD4C864D3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E96DED9-3A62-EBF1-C353-1C161F4ABFED}"/>
              </a:ext>
            </a:extLst>
          </p:cNvPr>
          <p:cNvSpPr>
            <a:spLocks noGrp="1"/>
          </p:cNvSpPr>
          <p:nvPr>
            <p:ph type="dt" sz="half" idx="10"/>
          </p:nvPr>
        </p:nvSpPr>
        <p:spPr/>
        <p:txBody>
          <a:bodyPr/>
          <a:lstStyle/>
          <a:p>
            <a:fld id="{370F9B1E-D174-4F1C-97A5-9F0E1BB33A4E}" type="datetimeFigureOut">
              <a:rPr lang="en-GB" smtClean="0"/>
              <a:t>05/08/2025</a:t>
            </a:fld>
            <a:endParaRPr lang="en-GB" dirty="0"/>
          </a:p>
        </p:txBody>
      </p:sp>
      <p:sp>
        <p:nvSpPr>
          <p:cNvPr id="6" name="Footer Placeholder 5">
            <a:extLst>
              <a:ext uri="{FF2B5EF4-FFF2-40B4-BE49-F238E27FC236}">
                <a16:creationId xmlns:a16="http://schemas.microsoft.com/office/drawing/2014/main" id="{D03B85A2-3B37-8F83-B2B1-CFD31A2DE6C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DC803E3-5590-D832-A722-AACAF86EAB13}"/>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1271404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0CCFD-7293-D4E3-8AAD-CB8AE32F197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14AD5B-2E1C-9186-3BB5-5C1468A896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6F7421-8B38-BBA8-FE74-6469817A27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14DCDE0-2C78-D8C9-794F-32D91958FE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CF78A2-EE23-EC59-535B-9E279B36FB4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00ED420-4C57-519C-2BFA-6291DB3DA82A}"/>
              </a:ext>
            </a:extLst>
          </p:cNvPr>
          <p:cNvSpPr>
            <a:spLocks noGrp="1"/>
          </p:cNvSpPr>
          <p:nvPr>
            <p:ph type="dt" sz="half" idx="10"/>
          </p:nvPr>
        </p:nvSpPr>
        <p:spPr/>
        <p:txBody>
          <a:bodyPr/>
          <a:lstStyle/>
          <a:p>
            <a:fld id="{370F9B1E-D174-4F1C-97A5-9F0E1BB33A4E}" type="datetimeFigureOut">
              <a:rPr lang="en-GB" smtClean="0"/>
              <a:t>05/08/2025</a:t>
            </a:fld>
            <a:endParaRPr lang="en-GB" dirty="0"/>
          </a:p>
        </p:txBody>
      </p:sp>
      <p:sp>
        <p:nvSpPr>
          <p:cNvPr id="8" name="Footer Placeholder 7">
            <a:extLst>
              <a:ext uri="{FF2B5EF4-FFF2-40B4-BE49-F238E27FC236}">
                <a16:creationId xmlns:a16="http://schemas.microsoft.com/office/drawing/2014/main" id="{C4ACC3E8-4E51-C024-CDB6-FC048D0E9E10}"/>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694424BF-0EFF-D4F1-613A-7A36A45FB429}"/>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2658666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8254C-ADC1-1C1E-D641-2DA6087A066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45ABE2F-0107-A43A-2C9B-8C97F6C5C060}"/>
              </a:ext>
            </a:extLst>
          </p:cNvPr>
          <p:cNvSpPr>
            <a:spLocks noGrp="1"/>
          </p:cNvSpPr>
          <p:nvPr>
            <p:ph type="dt" sz="half" idx="10"/>
          </p:nvPr>
        </p:nvSpPr>
        <p:spPr/>
        <p:txBody>
          <a:bodyPr/>
          <a:lstStyle/>
          <a:p>
            <a:fld id="{370F9B1E-D174-4F1C-97A5-9F0E1BB33A4E}" type="datetimeFigureOut">
              <a:rPr lang="en-GB" smtClean="0"/>
              <a:t>05/08/2025</a:t>
            </a:fld>
            <a:endParaRPr lang="en-GB" dirty="0"/>
          </a:p>
        </p:txBody>
      </p:sp>
      <p:sp>
        <p:nvSpPr>
          <p:cNvPr id="4" name="Footer Placeholder 3">
            <a:extLst>
              <a:ext uri="{FF2B5EF4-FFF2-40B4-BE49-F238E27FC236}">
                <a16:creationId xmlns:a16="http://schemas.microsoft.com/office/drawing/2014/main" id="{FABF7532-777D-90B7-3CD3-88DFF33B2E5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073DA255-2E4C-9B35-8FBD-F576159CB255}"/>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1748715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5F8E07-6758-77AB-E28C-1D3BED78D775}"/>
              </a:ext>
            </a:extLst>
          </p:cNvPr>
          <p:cNvSpPr>
            <a:spLocks noGrp="1"/>
          </p:cNvSpPr>
          <p:nvPr>
            <p:ph type="dt" sz="half" idx="10"/>
          </p:nvPr>
        </p:nvSpPr>
        <p:spPr/>
        <p:txBody>
          <a:bodyPr/>
          <a:lstStyle/>
          <a:p>
            <a:fld id="{370F9B1E-D174-4F1C-97A5-9F0E1BB33A4E}" type="datetimeFigureOut">
              <a:rPr lang="en-GB" smtClean="0"/>
              <a:t>05/08/2025</a:t>
            </a:fld>
            <a:endParaRPr lang="en-GB" dirty="0"/>
          </a:p>
        </p:txBody>
      </p:sp>
      <p:sp>
        <p:nvSpPr>
          <p:cNvPr id="3" name="Footer Placeholder 2">
            <a:extLst>
              <a:ext uri="{FF2B5EF4-FFF2-40B4-BE49-F238E27FC236}">
                <a16:creationId xmlns:a16="http://schemas.microsoft.com/office/drawing/2014/main" id="{23194348-742F-E34E-F160-7415FBA923D0}"/>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54BA4CF0-317A-528A-640A-476FB411AEB3}"/>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4212914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92BE2-D869-2295-CA1F-EE625FABC2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2122443-3F77-9889-37D0-DE691D8440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B20453B-4B69-AAA8-693E-A102206366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83C63F-ACC1-4F43-749D-103C87BBC21F}"/>
              </a:ext>
            </a:extLst>
          </p:cNvPr>
          <p:cNvSpPr>
            <a:spLocks noGrp="1"/>
          </p:cNvSpPr>
          <p:nvPr>
            <p:ph type="dt" sz="half" idx="10"/>
          </p:nvPr>
        </p:nvSpPr>
        <p:spPr/>
        <p:txBody>
          <a:bodyPr/>
          <a:lstStyle/>
          <a:p>
            <a:fld id="{370F9B1E-D174-4F1C-97A5-9F0E1BB33A4E}" type="datetimeFigureOut">
              <a:rPr lang="en-GB" smtClean="0"/>
              <a:t>05/08/2025</a:t>
            </a:fld>
            <a:endParaRPr lang="en-GB" dirty="0"/>
          </a:p>
        </p:txBody>
      </p:sp>
      <p:sp>
        <p:nvSpPr>
          <p:cNvPr id="6" name="Footer Placeholder 5">
            <a:extLst>
              <a:ext uri="{FF2B5EF4-FFF2-40B4-BE49-F238E27FC236}">
                <a16:creationId xmlns:a16="http://schemas.microsoft.com/office/drawing/2014/main" id="{31A337A5-0608-F0F8-6B02-693583CD5EB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2F69BBC4-88E0-93C0-DFB6-062A4AE1C6D6}"/>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1653716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4672D-7091-9B28-38DF-8A724FDBB2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CB4EC48-3B19-7090-AD5A-A27936AFB9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F61DF802-3C0D-303A-635B-E81E0CE58E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25EF0F-E253-45E7-E55D-125E4C307965}"/>
              </a:ext>
            </a:extLst>
          </p:cNvPr>
          <p:cNvSpPr>
            <a:spLocks noGrp="1"/>
          </p:cNvSpPr>
          <p:nvPr>
            <p:ph type="dt" sz="half" idx="10"/>
          </p:nvPr>
        </p:nvSpPr>
        <p:spPr/>
        <p:txBody>
          <a:bodyPr/>
          <a:lstStyle/>
          <a:p>
            <a:fld id="{370F9B1E-D174-4F1C-97A5-9F0E1BB33A4E}" type="datetimeFigureOut">
              <a:rPr lang="en-GB" smtClean="0"/>
              <a:t>05/08/2025</a:t>
            </a:fld>
            <a:endParaRPr lang="en-GB" dirty="0"/>
          </a:p>
        </p:txBody>
      </p:sp>
      <p:sp>
        <p:nvSpPr>
          <p:cNvPr id="6" name="Footer Placeholder 5">
            <a:extLst>
              <a:ext uri="{FF2B5EF4-FFF2-40B4-BE49-F238E27FC236}">
                <a16:creationId xmlns:a16="http://schemas.microsoft.com/office/drawing/2014/main" id="{88A2471C-AF02-5927-9A80-9D2BD0E85F9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2049EB31-67F5-A838-A253-EC764140BDEB}"/>
              </a:ext>
            </a:extLst>
          </p:cNvPr>
          <p:cNvSpPr>
            <a:spLocks noGrp="1"/>
          </p:cNvSpPr>
          <p:nvPr>
            <p:ph type="sldNum" sz="quarter" idx="12"/>
          </p:nvPr>
        </p:nvSpPr>
        <p:spPr/>
        <p:txBody>
          <a:bodyPr/>
          <a:lstStyle/>
          <a:p>
            <a:fld id="{57F1597B-C7DC-40B5-9C3B-D9B655BCD326}" type="slidenum">
              <a:rPr lang="en-GB" smtClean="0"/>
              <a:t>‹#›</a:t>
            </a:fld>
            <a:endParaRPr lang="en-GB" dirty="0"/>
          </a:p>
        </p:txBody>
      </p:sp>
    </p:spTree>
    <p:extLst>
      <p:ext uri="{BB962C8B-B14F-4D97-AF65-F5344CB8AC3E}">
        <p14:creationId xmlns:p14="http://schemas.microsoft.com/office/powerpoint/2010/main" val="2765410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5966EB-E8BB-9CA1-B182-3DAB721C89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8BAA464-022C-BF7C-C5DC-360B4D0405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9F30BF5-BE5A-5FBB-67CA-1DFC91E777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F9B1E-D174-4F1C-97A5-9F0E1BB33A4E}" type="datetimeFigureOut">
              <a:rPr lang="en-GB" smtClean="0"/>
              <a:t>05/08/2025</a:t>
            </a:fld>
            <a:endParaRPr lang="en-GB" dirty="0"/>
          </a:p>
        </p:txBody>
      </p:sp>
      <p:sp>
        <p:nvSpPr>
          <p:cNvPr id="5" name="Footer Placeholder 4">
            <a:extLst>
              <a:ext uri="{FF2B5EF4-FFF2-40B4-BE49-F238E27FC236}">
                <a16:creationId xmlns:a16="http://schemas.microsoft.com/office/drawing/2014/main" id="{AB8693BC-1B0D-751D-B4E9-C0DE437FC6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F5A90489-3920-8D31-E7A6-4DFBAD1005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F1597B-C7DC-40B5-9C3B-D9B655BCD326}" type="slidenum">
              <a:rPr lang="en-GB" smtClean="0"/>
              <a:t>‹#›</a:t>
            </a:fld>
            <a:endParaRPr lang="en-GB" dirty="0"/>
          </a:p>
        </p:txBody>
      </p:sp>
    </p:spTree>
    <p:extLst>
      <p:ext uri="{BB962C8B-B14F-4D97-AF65-F5344CB8AC3E}">
        <p14:creationId xmlns:p14="http://schemas.microsoft.com/office/powerpoint/2010/main" val="3310404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1.png"/><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10;&#10;Description automatically generated">
            <a:extLst>
              <a:ext uri="{FF2B5EF4-FFF2-40B4-BE49-F238E27FC236}">
                <a16:creationId xmlns:a16="http://schemas.microsoft.com/office/drawing/2014/main" id="{17DD5B07-63AD-F5E3-093E-9B8BB63E2EC1}"/>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851906" y="254563"/>
            <a:ext cx="3012546" cy="986714"/>
          </a:xfrm>
          <a:prstGeom prst="rect">
            <a:avLst/>
          </a:prstGeom>
        </p:spPr>
      </p:pic>
      <p:sp>
        <p:nvSpPr>
          <p:cNvPr id="5" name="Arrow: Down 4">
            <a:extLst>
              <a:ext uri="{FF2B5EF4-FFF2-40B4-BE49-F238E27FC236}">
                <a16:creationId xmlns:a16="http://schemas.microsoft.com/office/drawing/2014/main" id="{27844EA9-3034-2FEB-4316-FF54F2953A67}"/>
              </a:ext>
            </a:extLst>
          </p:cNvPr>
          <p:cNvSpPr/>
          <p:nvPr/>
        </p:nvSpPr>
        <p:spPr>
          <a:xfrm rot="16200000">
            <a:off x="4886669" y="-1838668"/>
            <a:ext cx="2418662" cy="12192000"/>
          </a:xfrm>
          <a:prstGeom prst="downArrow">
            <a:avLst/>
          </a:prstGeom>
          <a:solidFill>
            <a:srgbClr val="FBC22D"/>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GB" dirty="0"/>
          </a:p>
        </p:txBody>
      </p:sp>
      <p:sp>
        <p:nvSpPr>
          <p:cNvPr id="3" name="TextBox 2">
            <a:extLst>
              <a:ext uri="{FF2B5EF4-FFF2-40B4-BE49-F238E27FC236}">
                <a16:creationId xmlns:a16="http://schemas.microsoft.com/office/drawing/2014/main" id="{7CE1675C-053F-0798-2673-4FE8C1237505}"/>
              </a:ext>
            </a:extLst>
          </p:cNvPr>
          <p:cNvSpPr txBox="1"/>
          <p:nvPr/>
        </p:nvSpPr>
        <p:spPr>
          <a:xfrm>
            <a:off x="670614" y="1454140"/>
            <a:ext cx="12496799" cy="3416320"/>
          </a:xfrm>
          <a:prstGeom prst="rect">
            <a:avLst/>
          </a:prstGeom>
          <a:noFill/>
        </p:spPr>
        <p:txBody>
          <a:bodyPr wrap="square">
            <a:spAutoFit/>
          </a:bodyPr>
          <a:lstStyle/>
          <a:p>
            <a:r>
              <a:rPr lang="en-GB" sz="4800" dirty="0">
                <a:ln w="3175">
                  <a:noFill/>
                </a:ln>
                <a:solidFill>
                  <a:schemeClr val="accent5">
                    <a:lumMod val="50000"/>
                  </a:schemeClr>
                </a:solidFill>
                <a:latin typeface="Segoe UI Black" panose="020B0A02040204020203" pitchFamily="34" charset="0"/>
                <a:ea typeface="Segoe UI Black" panose="020B0A02040204020203" pitchFamily="34" charset="0"/>
              </a:rPr>
              <a:t>Patient and Carer Race Equality Framework (PCREF) &amp; Culture of Care</a:t>
            </a:r>
          </a:p>
          <a:p>
            <a:r>
              <a:rPr lang="en-GB" sz="4800" dirty="0">
                <a:ln w="3175">
                  <a:noFill/>
                </a:ln>
                <a:solidFill>
                  <a:schemeClr val="accent5">
                    <a:lumMod val="50000"/>
                  </a:schemeClr>
                </a:solidFill>
                <a:latin typeface="Segoe UI Black" panose="020B0A02040204020203" pitchFamily="34" charset="0"/>
                <a:ea typeface="Segoe UI Black" panose="020B0A02040204020203" pitchFamily="34" charset="0"/>
              </a:rPr>
              <a:t>TRANSFORMATION PROGRAMME</a:t>
            </a:r>
            <a:br>
              <a:rPr lang="en-GB" sz="7200" dirty="0">
                <a:ln w="3175">
                  <a:noFill/>
                </a:ln>
                <a:solidFill>
                  <a:schemeClr val="accent5">
                    <a:lumMod val="50000"/>
                  </a:schemeClr>
                </a:solidFill>
                <a:latin typeface="Segoe UI Black" panose="020B0A02040204020203" pitchFamily="34" charset="0"/>
                <a:ea typeface="Segoe UI Black" panose="020B0A02040204020203" pitchFamily="34" charset="0"/>
              </a:rPr>
            </a:br>
            <a:r>
              <a:rPr lang="en-GB" sz="7200" dirty="0">
                <a:ln w="3175">
                  <a:noFill/>
                </a:ln>
                <a:solidFill>
                  <a:schemeClr val="bg1"/>
                </a:solidFill>
                <a:latin typeface="Segoe UI Black" panose="020B0A02040204020203" pitchFamily="34" charset="0"/>
                <a:ea typeface="Segoe UI Black" panose="020B0A02040204020203" pitchFamily="34" charset="0"/>
              </a:rPr>
              <a:t>FY 25/26</a:t>
            </a:r>
            <a:endParaRPr lang="en-GB" sz="7200" dirty="0">
              <a:ln w="3175">
                <a:noFill/>
              </a:ln>
              <a:solidFill>
                <a:schemeClr val="bg1"/>
              </a:solidFill>
            </a:endParaRPr>
          </a:p>
        </p:txBody>
      </p:sp>
      <p:sp>
        <p:nvSpPr>
          <p:cNvPr id="7" name="Google Shape;1383;p36">
            <a:extLst>
              <a:ext uri="{FF2B5EF4-FFF2-40B4-BE49-F238E27FC236}">
                <a16:creationId xmlns:a16="http://schemas.microsoft.com/office/drawing/2014/main" id="{D80872DD-484C-DFEE-35AC-3701AC0B12C8}"/>
              </a:ext>
            </a:extLst>
          </p:cNvPr>
          <p:cNvSpPr txBox="1"/>
          <p:nvPr/>
        </p:nvSpPr>
        <p:spPr>
          <a:xfrm>
            <a:off x="670614" y="4870460"/>
            <a:ext cx="4094426" cy="1225540"/>
          </a:xfrm>
          <a:prstGeom prst="rect">
            <a:avLst/>
          </a:prstGeom>
          <a:noFill/>
          <a:ln>
            <a:noFill/>
          </a:ln>
        </p:spPr>
        <p:txBody>
          <a:bodyPr spcFirstLastPara="1" wrap="square" lIns="121900" tIns="121900" rIns="121900" bIns="121900" anchor="t" anchorCtr="0">
            <a:noAutofit/>
          </a:bodyPr>
          <a:lstStyle/>
          <a:p>
            <a:r>
              <a:rPr lang="en" sz="2400" dirty="0">
                <a:solidFill>
                  <a:srgbClr val="434343"/>
                </a:solidFill>
                <a:latin typeface="Roboto"/>
                <a:ea typeface="Roboto"/>
                <a:cs typeface="Roboto"/>
                <a:sym typeface="Roboto"/>
              </a:rPr>
              <a:t>Author: Alison Kirk</a:t>
            </a:r>
            <a:br>
              <a:rPr lang="en" sz="2400" dirty="0">
                <a:solidFill>
                  <a:srgbClr val="434343"/>
                </a:solidFill>
                <a:latin typeface="Roboto"/>
                <a:ea typeface="Roboto"/>
                <a:cs typeface="Roboto"/>
                <a:sym typeface="Roboto"/>
              </a:rPr>
            </a:br>
            <a:r>
              <a:rPr lang="en" sz="1000" dirty="0">
                <a:solidFill>
                  <a:srgbClr val="434343"/>
                </a:solidFill>
                <a:latin typeface="Roboto"/>
                <a:ea typeface="Roboto"/>
                <a:cs typeface="Roboto"/>
                <a:sym typeface="Roboto"/>
              </a:rPr>
              <a:t> </a:t>
            </a:r>
            <a:endParaRPr lang="en" sz="2400" dirty="0">
              <a:solidFill>
                <a:srgbClr val="434343"/>
              </a:solidFill>
              <a:latin typeface="Roboto"/>
              <a:ea typeface="Roboto"/>
              <a:cs typeface="Roboto"/>
              <a:sym typeface="Roboto"/>
            </a:endParaRPr>
          </a:p>
          <a:p>
            <a:r>
              <a:rPr lang="en" sz="2400" dirty="0">
                <a:solidFill>
                  <a:srgbClr val="434343"/>
                </a:solidFill>
                <a:latin typeface="Roboto"/>
                <a:ea typeface="Roboto"/>
                <a:cs typeface="Roboto"/>
                <a:sym typeface="Roboto"/>
              </a:rPr>
              <a:t>Date: 14.04.2025</a:t>
            </a:r>
            <a:endParaRPr sz="2400" dirty="0">
              <a:solidFill>
                <a:srgbClr val="434343"/>
              </a:solidFill>
              <a:latin typeface="Roboto"/>
              <a:ea typeface="Roboto"/>
              <a:cs typeface="Roboto"/>
              <a:sym typeface="Roboto"/>
            </a:endParaRPr>
          </a:p>
        </p:txBody>
      </p:sp>
    </p:spTree>
    <p:extLst>
      <p:ext uri="{BB962C8B-B14F-4D97-AF65-F5344CB8AC3E}">
        <p14:creationId xmlns:p14="http://schemas.microsoft.com/office/powerpoint/2010/main" val="3247005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Arrow: Down 30">
            <a:extLst>
              <a:ext uri="{FF2B5EF4-FFF2-40B4-BE49-F238E27FC236}">
                <a16:creationId xmlns:a16="http://schemas.microsoft.com/office/drawing/2014/main" id="{4199818F-4562-D70B-72A0-BA6936FC9454}"/>
              </a:ext>
            </a:extLst>
          </p:cNvPr>
          <p:cNvSpPr>
            <a:spLocks/>
          </p:cNvSpPr>
          <p:nvPr/>
        </p:nvSpPr>
        <p:spPr>
          <a:xfrm rot="16200000">
            <a:off x="5646102" y="-2802218"/>
            <a:ext cx="1094297" cy="7874315"/>
          </a:xfrm>
          <a:prstGeom prst="downArrow">
            <a:avLst/>
          </a:prstGeom>
          <a:solidFill>
            <a:srgbClr val="FBC22D"/>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GB" dirty="0"/>
          </a:p>
        </p:txBody>
      </p:sp>
      <p:cxnSp>
        <p:nvCxnSpPr>
          <p:cNvPr id="55" name="Straight Connector 54">
            <a:extLst>
              <a:ext uri="{FF2B5EF4-FFF2-40B4-BE49-F238E27FC236}">
                <a16:creationId xmlns:a16="http://schemas.microsoft.com/office/drawing/2014/main" id="{5BE9D09A-CA40-1D71-B818-8E5082D113C4}"/>
              </a:ext>
            </a:extLst>
          </p:cNvPr>
          <p:cNvCxnSpPr>
            <a:cxnSpLocks/>
            <a:endCxn id="14" idx="2"/>
          </p:cNvCxnSpPr>
          <p:nvPr/>
        </p:nvCxnSpPr>
        <p:spPr>
          <a:xfrm flipV="1">
            <a:off x="6003474" y="1441769"/>
            <a:ext cx="0" cy="132525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7B8DDA2-9989-8074-FD6B-09DF6419352A}"/>
              </a:ext>
            </a:extLst>
          </p:cNvPr>
          <p:cNvCxnSpPr>
            <a:cxnSpLocks/>
          </p:cNvCxnSpPr>
          <p:nvPr/>
        </p:nvCxnSpPr>
        <p:spPr>
          <a:xfrm flipH="1" flipV="1">
            <a:off x="1577538" y="2809437"/>
            <a:ext cx="7263" cy="197049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BA5A9BE-E646-1546-AD2F-BD3A84F44EA0}"/>
              </a:ext>
            </a:extLst>
          </p:cNvPr>
          <p:cNvSpPr txBox="1"/>
          <p:nvPr/>
        </p:nvSpPr>
        <p:spPr>
          <a:xfrm>
            <a:off x="348981" y="3072747"/>
            <a:ext cx="2467526" cy="461665"/>
          </a:xfrm>
          <a:prstGeom prst="rect">
            <a:avLst/>
          </a:prstGeom>
          <a:solidFill>
            <a:schemeClr val="accent6">
              <a:lumMod val="75000"/>
            </a:schemeClr>
          </a:solidFill>
          <a:ln w="28575">
            <a:noFill/>
          </a:ln>
        </p:spPr>
        <p:txBody>
          <a:bodyPr wrap="square">
            <a:spAutoFit/>
          </a:bodyPr>
          <a:lstStyle/>
          <a:p>
            <a:pPr algn="ctr" fontAlgn="ctr"/>
            <a:r>
              <a:rPr lang="en-GB" sz="1200" b="1" dirty="0">
                <a:solidFill>
                  <a:schemeClr val="bg1"/>
                </a:solidFill>
                <a:latin typeface="Poppins" panose="00000500000000000000" pitchFamily="2" charset="0"/>
                <a:ea typeface="Segoe UI Black" panose="020B0A02040204020203" pitchFamily="34" charset="0"/>
                <a:cs typeface="Poppins" panose="00000500000000000000" pitchFamily="2" charset="0"/>
              </a:rPr>
              <a:t>Workstream: Workforce and Cultural Awareness</a:t>
            </a:r>
          </a:p>
        </p:txBody>
      </p:sp>
      <p:sp>
        <p:nvSpPr>
          <p:cNvPr id="14" name="TextBox 13">
            <a:extLst>
              <a:ext uri="{FF2B5EF4-FFF2-40B4-BE49-F238E27FC236}">
                <a16:creationId xmlns:a16="http://schemas.microsoft.com/office/drawing/2014/main" id="{EF4CAC8F-91D9-7331-0B68-94408142024B}"/>
              </a:ext>
            </a:extLst>
          </p:cNvPr>
          <p:cNvSpPr txBox="1">
            <a:spLocks/>
          </p:cNvSpPr>
          <p:nvPr/>
        </p:nvSpPr>
        <p:spPr>
          <a:xfrm>
            <a:off x="3272858" y="610772"/>
            <a:ext cx="5461232" cy="830997"/>
          </a:xfrm>
          <a:prstGeom prst="rect">
            <a:avLst/>
          </a:prstGeom>
          <a:solidFill>
            <a:schemeClr val="accent5">
              <a:lumMod val="75000"/>
            </a:schemeClr>
          </a:solidFill>
          <a:ln w="28575">
            <a:noFill/>
          </a:ln>
        </p:spPr>
        <p:txBody>
          <a:bodyPr wrap="square">
            <a:spAutoFit/>
          </a:bodyPr>
          <a:lstStyle/>
          <a:p>
            <a:pPr algn="ctr" fontAlgn="ctr"/>
            <a:r>
              <a:rPr lang="en-GB" sz="2400" b="1" dirty="0">
                <a:solidFill>
                  <a:schemeClr val="bg1"/>
                </a:solidFill>
                <a:latin typeface="Poppins" panose="00000500000000000000" pitchFamily="2" charset="0"/>
                <a:ea typeface="Segoe UI Black" panose="020B0A02040204020203" pitchFamily="34" charset="0"/>
                <a:cs typeface="Poppins" panose="00000500000000000000" pitchFamily="2" charset="0"/>
              </a:rPr>
              <a:t>Programme Name: PCREF &amp; Culture of Care</a:t>
            </a:r>
            <a:endParaRPr lang="en-GB" sz="1100" b="1" dirty="0">
              <a:solidFill>
                <a:schemeClr val="bg1"/>
              </a:solidFill>
              <a:latin typeface="Poppins" panose="00000500000000000000" pitchFamily="2" charset="0"/>
              <a:ea typeface="Segoe UI Black" panose="020B0A02040204020203" pitchFamily="34" charset="0"/>
              <a:cs typeface="Poppins" panose="00000500000000000000" pitchFamily="2" charset="0"/>
            </a:endParaRPr>
          </a:p>
        </p:txBody>
      </p:sp>
      <p:cxnSp>
        <p:nvCxnSpPr>
          <p:cNvPr id="25" name="Straight Connector 24">
            <a:extLst>
              <a:ext uri="{FF2B5EF4-FFF2-40B4-BE49-F238E27FC236}">
                <a16:creationId xmlns:a16="http://schemas.microsoft.com/office/drawing/2014/main" id="{A1F238AF-D2A7-188B-9A24-2A2141D5E24D}"/>
              </a:ext>
            </a:extLst>
          </p:cNvPr>
          <p:cNvCxnSpPr>
            <a:cxnSpLocks/>
          </p:cNvCxnSpPr>
          <p:nvPr/>
        </p:nvCxnSpPr>
        <p:spPr>
          <a:xfrm flipV="1">
            <a:off x="1577538" y="2778028"/>
            <a:ext cx="9045388" cy="2149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6461C8C8-42EA-2C90-F804-5300DD24507E}"/>
              </a:ext>
            </a:extLst>
          </p:cNvPr>
          <p:cNvSpPr txBox="1"/>
          <p:nvPr/>
        </p:nvSpPr>
        <p:spPr>
          <a:xfrm>
            <a:off x="609657" y="1979705"/>
            <a:ext cx="10839606" cy="646331"/>
          </a:xfrm>
          <a:prstGeom prst="rect">
            <a:avLst/>
          </a:prstGeom>
          <a:solidFill>
            <a:schemeClr val="accent1">
              <a:lumMod val="20000"/>
              <a:lumOff val="80000"/>
            </a:schemeClr>
          </a:solidFill>
          <a:ln w="28575">
            <a:noFill/>
          </a:ln>
        </p:spPr>
        <p:txBody>
          <a:bodyPr wrap="square">
            <a:spAutoFit/>
          </a:bodyPr>
          <a:lstStyle/>
          <a:p>
            <a:pPr algn="ctr" fontAlgn="ctr"/>
            <a:r>
              <a:rPr lang="en-GB" sz="1200" b="1" dirty="0"/>
              <a:t>Programme Vision: To improve the access, experiences and outcomes of racialised and ethnically and culturally diverse communities, patients and carers. To improve the culture of inpatient mental health, learning disability and autism wards for patients and staff so that they are safe, therapeutic and equitable places to be cared for, and fulfilling places to work. </a:t>
            </a:r>
            <a:endParaRPr lang="en-GB" sz="1100" dirty="0"/>
          </a:p>
        </p:txBody>
      </p:sp>
      <p:graphicFrame>
        <p:nvGraphicFramePr>
          <p:cNvPr id="10" name="Table 9">
            <a:extLst>
              <a:ext uri="{FF2B5EF4-FFF2-40B4-BE49-F238E27FC236}">
                <a16:creationId xmlns:a16="http://schemas.microsoft.com/office/drawing/2014/main" id="{E9369A6C-C6F6-4375-3FEE-940DD92C6729}"/>
              </a:ext>
            </a:extLst>
          </p:cNvPr>
          <p:cNvGraphicFramePr>
            <a:graphicFrameLocks noGrp="1"/>
          </p:cNvGraphicFramePr>
          <p:nvPr>
            <p:extLst>
              <p:ext uri="{D42A27DB-BD31-4B8C-83A1-F6EECF244321}">
                <p14:modId xmlns:p14="http://schemas.microsoft.com/office/powerpoint/2010/main" val="300377410"/>
              </p:ext>
            </p:extLst>
          </p:nvPr>
        </p:nvGraphicFramePr>
        <p:xfrm>
          <a:off x="6242575" y="4913537"/>
          <a:ext cx="2821909" cy="2049780"/>
        </p:xfrm>
        <a:graphic>
          <a:graphicData uri="http://schemas.openxmlformats.org/drawingml/2006/table">
            <a:tbl>
              <a:tblPr>
                <a:tableStyleId>{93296810-A885-4BE3-A3E7-6D5BEEA58F35}</a:tableStyleId>
              </a:tblPr>
              <a:tblGrid>
                <a:gridCol w="2821909">
                  <a:extLst>
                    <a:ext uri="{9D8B030D-6E8A-4147-A177-3AD203B41FA5}">
                      <a16:colId xmlns:a16="http://schemas.microsoft.com/office/drawing/2014/main" val="450798330"/>
                    </a:ext>
                  </a:extLst>
                </a:gridCol>
              </a:tblGrid>
              <a:tr h="235049">
                <a:tc>
                  <a:txBody>
                    <a:bodyPr/>
                    <a:lstStyle/>
                    <a:p>
                      <a:pPr marL="0" algn="ctr" defTabSz="914400" rtl="0" eaLnBrk="1" fontAlgn="t" latinLnBrk="0" hangingPunct="1"/>
                      <a:r>
                        <a:rPr lang="en-GB" sz="1000" b="0" u="none" strike="noStrike" kern="1200" dirty="0">
                          <a:solidFill>
                            <a:schemeClr val="dk1"/>
                          </a:solidFill>
                          <a:effectLst/>
                          <a:latin typeface="+mn-lt"/>
                          <a:ea typeface="+mn-ea"/>
                          <a:cs typeface="+mn-cs"/>
                        </a:rPr>
                        <a:t>Triangle of Care – ensuring that the experiences and needs of racially marginalised carers are meaningfully addressed within PCREF</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9050" cap="flat" cmpd="sng" algn="ctr">
                      <a:solidFill>
                        <a:schemeClr val="accent4">
                          <a:lumMod val="60000"/>
                          <a:lumOff val="4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01809500"/>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dirty="0">
                          <a:solidFill>
                            <a:schemeClr val="dk1"/>
                          </a:solidFill>
                          <a:effectLst/>
                          <a:latin typeface="+mn-lt"/>
                          <a:ea typeface="+mn-ea"/>
                          <a:cs typeface="+mn-cs"/>
                        </a:rPr>
                        <a:t>Use learning from communities to develop up to 3  courses to be delivered via Recovery College </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62018610"/>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dirty="0">
                          <a:solidFill>
                            <a:schemeClr val="dk1"/>
                          </a:solidFill>
                          <a:effectLst/>
                          <a:latin typeface="+mn-lt"/>
                          <a:ea typeface="+mn-ea"/>
                          <a:cs typeface="+mn-cs"/>
                        </a:rPr>
                        <a:t>Lived Experience Partners from racialised and ethnically and culturally diverse communities recruited to co-lead implementation of PCREF and Culture of Care programmes</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47162263"/>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dirty="0">
                          <a:solidFill>
                            <a:schemeClr val="dk1"/>
                          </a:solidFill>
                          <a:effectLst/>
                          <a:latin typeface="+mn-lt"/>
                          <a:ea typeface="+mn-ea"/>
                          <a:cs typeface="+mn-cs"/>
                        </a:rPr>
                        <a:t>Least Restrictive Practice Group to clinically review restraint use to identify, themes, trends and address areas of improvement</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9050" cap="flat" cmpd="sng" algn="ctr">
                      <a:solidFill>
                        <a:schemeClr val="accent4">
                          <a:lumMod val="60000"/>
                          <a:lumOff val="4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7437438"/>
                  </a:ext>
                </a:extLst>
              </a:tr>
            </a:tbl>
          </a:graphicData>
        </a:graphic>
      </p:graphicFrame>
      <p:cxnSp>
        <p:nvCxnSpPr>
          <p:cNvPr id="60" name="Straight Connector 59">
            <a:extLst>
              <a:ext uri="{FF2B5EF4-FFF2-40B4-BE49-F238E27FC236}">
                <a16:creationId xmlns:a16="http://schemas.microsoft.com/office/drawing/2014/main" id="{4AD92FF3-F147-F177-D604-1A58B5533DFD}"/>
              </a:ext>
            </a:extLst>
          </p:cNvPr>
          <p:cNvCxnSpPr>
            <a:cxnSpLocks/>
          </p:cNvCxnSpPr>
          <p:nvPr/>
        </p:nvCxnSpPr>
        <p:spPr>
          <a:xfrm flipH="1" flipV="1">
            <a:off x="4694325" y="3046106"/>
            <a:ext cx="35774" cy="18398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8" name="Table 7">
            <a:extLst>
              <a:ext uri="{FF2B5EF4-FFF2-40B4-BE49-F238E27FC236}">
                <a16:creationId xmlns:a16="http://schemas.microsoft.com/office/drawing/2014/main" id="{42FDAC0C-7A6D-9536-96C1-A8AB77855639}"/>
              </a:ext>
            </a:extLst>
          </p:cNvPr>
          <p:cNvGraphicFramePr>
            <a:graphicFrameLocks noGrp="1"/>
          </p:cNvGraphicFramePr>
          <p:nvPr>
            <p:extLst>
              <p:ext uri="{D42A27DB-BD31-4B8C-83A1-F6EECF244321}">
                <p14:modId xmlns:p14="http://schemas.microsoft.com/office/powerpoint/2010/main" val="1818610692"/>
              </p:ext>
            </p:extLst>
          </p:nvPr>
        </p:nvGraphicFramePr>
        <p:xfrm>
          <a:off x="3407981" y="4885915"/>
          <a:ext cx="2429648" cy="1592580"/>
        </p:xfrm>
        <a:graphic>
          <a:graphicData uri="http://schemas.openxmlformats.org/drawingml/2006/table">
            <a:tbl>
              <a:tblPr>
                <a:tableStyleId>{93296810-A885-4BE3-A3E7-6D5BEEA58F35}</a:tableStyleId>
              </a:tblPr>
              <a:tblGrid>
                <a:gridCol w="2429648">
                  <a:extLst>
                    <a:ext uri="{9D8B030D-6E8A-4147-A177-3AD203B41FA5}">
                      <a16:colId xmlns:a16="http://schemas.microsoft.com/office/drawing/2014/main" val="450798330"/>
                    </a:ext>
                  </a:extLst>
                </a:gridCol>
              </a:tblGrid>
              <a:tr h="235049">
                <a:tc>
                  <a:txBody>
                    <a:bodyPr/>
                    <a:lstStyle/>
                    <a:p>
                      <a:pPr marL="0" algn="ctr" defTabSz="914400" rtl="0" eaLnBrk="1" fontAlgn="t" latinLnBrk="0" hangingPunct="1"/>
                      <a:r>
                        <a:rPr lang="en-GB" sz="1000" b="0" u="none" strike="noStrike" kern="1200" dirty="0">
                          <a:solidFill>
                            <a:schemeClr val="dk1"/>
                          </a:solidFill>
                          <a:effectLst/>
                          <a:latin typeface="+mn-lt"/>
                          <a:ea typeface="+mn-ea"/>
                          <a:cs typeface="+mn-cs"/>
                        </a:rPr>
                        <a:t>African Heritage Alliance – coproduction and engagement framework</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9050" cap="flat" cmpd="sng" algn="ctr">
                      <a:solidFill>
                        <a:schemeClr val="accent4">
                          <a:lumMod val="60000"/>
                          <a:lumOff val="4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01809500"/>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chemeClr val="tx1"/>
                          </a:solidFill>
                          <a:effectLst/>
                          <a:uLnTx/>
                          <a:uFillTx/>
                          <a:latin typeface="Calibri" panose="020F0502020204030204"/>
                          <a:ea typeface="+mn-ea"/>
                          <a:cs typeface="+mn-cs"/>
                        </a:rPr>
                        <a:t>African Heritage Alliance – delivery of community activities to increase awareness of mental health &amp; wellbeing</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30726839"/>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mn-lt"/>
                          <a:ea typeface="+mn-ea"/>
                          <a:cs typeface="+mn-cs"/>
                        </a:rPr>
                        <a:t>City East CMHT -Barriers to accessing psychological support mental health project</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5558770"/>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dirty="0">
                          <a:solidFill>
                            <a:schemeClr val="dk1"/>
                          </a:solidFill>
                          <a:effectLst/>
                          <a:latin typeface="+mn-lt"/>
                          <a:ea typeface="+mn-ea"/>
                          <a:cs typeface="+mn-cs"/>
                        </a:rPr>
                        <a:t>Identify up to 3 communities to deliver Peer Insights Workshops </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533244"/>
                  </a:ext>
                </a:extLst>
              </a:tr>
            </a:tbl>
          </a:graphicData>
        </a:graphic>
      </p:graphicFrame>
      <p:cxnSp>
        <p:nvCxnSpPr>
          <p:cNvPr id="63" name="Straight Connector 62">
            <a:extLst>
              <a:ext uri="{FF2B5EF4-FFF2-40B4-BE49-F238E27FC236}">
                <a16:creationId xmlns:a16="http://schemas.microsoft.com/office/drawing/2014/main" id="{4E1B8034-AD9B-9EEC-59F2-E2EFCF1BB940}"/>
              </a:ext>
            </a:extLst>
          </p:cNvPr>
          <p:cNvCxnSpPr>
            <a:cxnSpLocks/>
            <a:stCxn id="10" idx="0"/>
          </p:cNvCxnSpPr>
          <p:nvPr/>
        </p:nvCxnSpPr>
        <p:spPr>
          <a:xfrm flipH="1" flipV="1">
            <a:off x="7605523" y="2767026"/>
            <a:ext cx="48006" cy="214651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865160F1-08A3-25E1-44B2-83F4DF57AB94}"/>
              </a:ext>
            </a:extLst>
          </p:cNvPr>
          <p:cNvSpPr txBox="1"/>
          <p:nvPr/>
        </p:nvSpPr>
        <p:spPr>
          <a:xfrm>
            <a:off x="3484272" y="3717852"/>
            <a:ext cx="2302201" cy="892552"/>
          </a:xfrm>
          <a:prstGeom prst="rect">
            <a:avLst/>
          </a:prstGeom>
          <a:solidFill>
            <a:schemeClr val="accent6">
              <a:lumMod val="20000"/>
              <a:lumOff val="80000"/>
            </a:schemeClr>
          </a:solidFill>
          <a:ln w="28575">
            <a:solidFill>
              <a:schemeClr val="accent6">
                <a:lumMod val="75000"/>
              </a:schemeClr>
            </a:solidFill>
          </a:ln>
        </p:spPr>
        <p:txBody>
          <a:bodyPr wrap="square">
            <a:spAutoFit/>
          </a:bodyPr>
          <a:lstStyle>
            <a:defPPr>
              <a:defRPr lang="en-US"/>
            </a:defPPr>
            <a:lvl1pPr algn="ctr" fontAlgn="ctr">
              <a:defRPr sz="1200" b="0" i="0" u="none" strike="noStrike">
                <a:effectLst/>
                <a:latin typeface="Calibri" panose="020F0502020204030204" pitchFamily="34" charset="0"/>
              </a:defRPr>
            </a:lvl1pPr>
          </a:lstStyle>
          <a:p>
            <a:r>
              <a:rPr lang="en-GB" dirty="0"/>
              <a:t>Workstream vision statement: </a:t>
            </a:r>
            <a:r>
              <a:rPr lang="en-GB" sz="1000" dirty="0"/>
              <a:t>Partnership working with racialised and ethnically and culturally diverse communities, leaders, and VCSE organisations.</a:t>
            </a:r>
            <a:endParaRPr lang="en-GB" sz="1000" b="1" dirty="0"/>
          </a:p>
        </p:txBody>
      </p:sp>
      <p:sp>
        <p:nvSpPr>
          <p:cNvPr id="26" name="TextBox 25">
            <a:extLst>
              <a:ext uri="{FF2B5EF4-FFF2-40B4-BE49-F238E27FC236}">
                <a16:creationId xmlns:a16="http://schemas.microsoft.com/office/drawing/2014/main" id="{6BA07166-BFB2-8B5B-7306-554EC41E35ED}"/>
              </a:ext>
            </a:extLst>
          </p:cNvPr>
          <p:cNvSpPr txBox="1"/>
          <p:nvPr/>
        </p:nvSpPr>
        <p:spPr>
          <a:xfrm>
            <a:off x="6209969" y="3710821"/>
            <a:ext cx="2854515" cy="1046440"/>
          </a:xfrm>
          <a:prstGeom prst="rect">
            <a:avLst/>
          </a:prstGeom>
          <a:solidFill>
            <a:schemeClr val="accent6">
              <a:lumMod val="20000"/>
              <a:lumOff val="80000"/>
            </a:schemeClr>
          </a:solidFill>
          <a:ln w="28575">
            <a:solidFill>
              <a:schemeClr val="accent6">
                <a:lumMod val="75000"/>
              </a:schemeClr>
            </a:solidFill>
          </a:ln>
        </p:spPr>
        <p:txBody>
          <a:bodyPr wrap="square">
            <a:spAutoFit/>
          </a:bodyPr>
          <a:lstStyle>
            <a:defPPr>
              <a:defRPr lang="en-US"/>
            </a:defPPr>
            <a:lvl1pPr algn="ctr" fontAlgn="ctr">
              <a:defRPr sz="1200" b="0" i="0" u="none" strike="noStrike">
                <a:effectLst/>
                <a:latin typeface="Calibri" panose="020F0502020204030204" pitchFamily="34" charset="0"/>
              </a:defRPr>
            </a:lvl1pPr>
          </a:lstStyle>
          <a:p>
            <a:r>
              <a:rPr lang="en-GB" dirty="0"/>
              <a:t>Workstream vision statement: </a:t>
            </a:r>
            <a:r>
              <a:rPr lang="en-GB" sz="1000" dirty="0"/>
              <a:t>Ensuring ethnically, and culturally diverse patients and carers are treated as equal partners in decision making on their care and treatment plans, and actively involved in the design, development, and review of care pathways.</a:t>
            </a:r>
            <a:endParaRPr lang="en-GB" sz="1000" b="1" dirty="0"/>
          </a:p>
        </p:txBody>
      </p:sp>
      <p:sp>
        <p:nvSpPr>
          <p:cNvPr id="45" name="TextBox 44">
            <a:extLst>
              <a:ext uri="{FF2B5EF4-FFF2-40B4-BE49-F238E27FC236}">
                <a16:creationId xmlns:a16="http://schemas.microsoft.com/office/drawing/2014/main" id="{8D972B92-BCD8-70C5-E4A7-D7433FC5DB5F}"/>
              </a:ext>
            </a:extLst>
          </p:cNvPr>
          <p:cNvSpPr txBox="1"/>
          <p:nvPr/>
        </p:nvSpPr>
        <p:spPr>
          <a:xfrm>
            <a:off x="3426776" y="3079626"/>
            <a:ext cx="2467526" cy="461665"/>
          </a:xfrm>
          <a:prstGeom prst="rect">
            <a:avLst/>
          </a:prstGeom>
          <a:solidFill>
            <a:schemeClr val="accent6">
              <a:lumMod val="75000"/>
            </a:schemeClr>
          </a:solidFill>
          <a:ln w="28575">
            <a:noFill/>
          </a:ln>
        </p:spPr>
        <p:txBody>
          <a:bodyPr wrap="square">
            <a:spAutoFit/>
          </a:bodyPr>
          <a:lstStyle/>
          <a:p>
            <a:pPr algn="ctr" fontAlgn="ctr"/>
            <a:r>
              <a:rPr lang="en-GB" sz="1200" b="1" dirty="0">
                <a:solidFill>
                  <a:schemeClr val="bg1"/>
                </a:solidFill>
                <a:latin typeface="Poppins" panose="00000500000000000000" pitchFamily="2" charset="0"/>
                <a:ea typeface="Segoe UI Black" panose="020B0A02040204020203" pitchFamily="34" charset="0"/>
                <a:cs typeface="Poppins" panose="00000500000000000000" pitchFamily="2" charset="0"/>
              </a:rPr>
              <a:t>Workstream: Partnership Working</a:t>
            </a:r>
          </a:p>
        </p:txBody>
      </p:sp>
      <p:sp>
        <p:nvSpPr>
          <p:cNvPr id="46" name="TextBox 45">
            <a:extLst>
              <a:ext uri="{FF2B5EF4-FFF2-40B4-BE49-F238E27FC236}">
                <a16:creationId xmlns:a16="http://schemas.microsoft.com/office/drawing/2014/main" id="{5390F516-11E8-031D-5350-B31AE0DE1ABC}"/>
              </a:ext>
            </a:extLst>
          </p:cNvPr>
          <p:cNvSpPr txBox="1"/>
          <p:nvPr/>
        </p:nvSpPr>
        <p:spPr>
          <a:xfrm>
            <a:off x="6370446" y="3071121"/>
            <a:ext cx="2467526" cy="461665"/>
          </a:xfrm>
          <a:prstGeom prst="rect">
            <a:avLst/>
          </a:prstGeom>
          <a:solidFill>
            <a:schemeClr val="accent6">
              <a:lumMod val="75000"/>
            </a:schemeClr>
          </a:solidFill>
          <a:ln w="28575">
            <a:noFill/>
          </a:ln>
        </p:spPr>
        <p:txBody>
          <a:bodyPr wrap="square">
            <a:spAutoFit/>
          </a:bodyPr>
          <a:lstStyle/>
          <a:p>
            <a:pPr algn="ctr" fontAlgn="ctr"/>
            <a:r>
              <a:rPr lang="en-GB" sz="1200" b="1" dirty="0">
                <a:solidFill>
                  <a:schemeClr val="bg1"/>
                </a:solidFill>
                <a:latin typeface="Poppins" panose="00000500000000000000" pitchFamily="2" charset="0"/>
                <a:ea typeface="Segoe UI Black" panose="020B0A02040204020203" pitchFamily="34" charset="0"/>
                <a:cs typeface="Poppins" panose="00000500000000000000" pitchFamily="2" charset="0"/>
              </a:rPr>
              <a:t>Workstream: Coproduction &amp; Lived Experience</a:t>
            </a:r>
          </a:p>
        </p:txBody>
      </p:sp>
      <p:pic>
        <p:nvPicPr>
          <p:cNvPr id="70" name="Picture 69" descr="Logo&#10;&#10;Description automatically generated">
            <a:extLst>
              <a:ext uri="{FF2B5EF4-FFF2-40B4-BE49-F238E27FC236}">
                <a16:creationId xmlns:a16="http://schemas.microsoft.com/office/drawing/2014/main" id="{C74DCAB2-896C-4BDD-AE9F-FF9EAB2934B5}"/>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130406" y="95949"/>
            <a:ext cx="1695111" cy="555208"/>
          </a:xfrm>
          <a:prstGeom prst="rect">
            <a:avLst/>
          </a:prstGeom>
        </p:spPr>
      </p:pic>
      <p:graphicFrame>
        <p:nvGraphicFramePr>
          <p:cNvPr id="9" name="Table 8">
            <a:extLst>
              <a:ext uri="{FF2B5EF4-FFF2-40B4-BE49-F238E27FC236}">
                <a16:creationId xmlns:a16="http://schemas.microsoft.com/office/drawing/2014/main" id="{D3EFC3D3-F33E-88F8-265C-D50D44294053}"/>
              </a:ext>
            </a:extLst>
          </p:cNvPr>
          <p:cNvGraphicFramePr>
            <a:graphicFrameLocks noGrp="1"/>
          </p:cNvGraphicFramePr>
          <p:nvPr>
            <p:extLst>
              <p:ext uri="{D42A27DB-BD31-4B8C-83A1-F6EECF244321}">
                <p14:modId xmlns:p14="http://schemas.microsoft.com/office/powerpoint/2010/main" val="1282050591"/>
              </p:ext>
            </p:extLst>
          </p:nvPr>
        </p:nvGraphicFramePr>
        <p:xfrm>
          <a:off x="9475361" y="4906404"/>
          <a:ext cx="2472799" cy="1772384"/>
        </p:xfrm>
        <a:graphic>
          <a:graphicData uri="http://schemas.openxmlformats.org/drawingml/2006/table">
            <a:tbl>
              <a:tblPr>
                <a:tableStyleId>{93296810-A885-4BE3-A3E7-6D5BEEA58F35}</a:tableStyleId>
              </a:tblPr>
              <a:tblGrid>
                <a:gridCol w="2472799">
                  <a:extLst>
                    <a:ext uri="{9D8B030D-6E8A-4147-A177-3AD203B41FA5}">
                      <a16:colId xmlns:a16="http://schemas.microsoft.com/office/drawing/2014/main" val="450798330"/>
                    </a:ext>
                  </a:extLst>
                </a:gridCol>
              </a:tblGrid>
              <a:tr h="235049">
                <a:tc>
                  <a:txBody>
                    <a:bodyPr/>
                    <a:lstStyle/>
                    <a:p>
                      <a:pPr marL="0" algn="ctr" defTabSz="914400" rtl="0" eaLnBrk="1" fontAlgn="t" latinLnBrk="0" hangingPunct="1"/>
                      <a:r>
                        <a:rPr lang="en-GB" sz="1000" b="0" u="none" strike="noStrike" kern="1200" dirty="0">
                          <a:solidFill>
                            <a:schemeClr val="dk1"/>
                          </a:solidFill>
                          <a:effectLst/>
                          <a:latin typeface="+mn-lt"/>
                          <a:ea typeface="+mn-ea"/>
                          <a:cs typeface="+mn-cs"/>
                        </a:rPr>
                        <a:t>Joint Data Quality Metrics with NHFT </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9050" cap="flat" cmpd="sng" algn="ctr">
                      <a:solidFill>
                        <a:schemeClr val="accent4">
                          <a:lumMod val="60000"/>
                          <a:lumOff val="4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01809500"/>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noProof="0" dirty="0">
                          <a:solidFill>
                            <a:schemeClr val="dk1"/>
                          </a:solidFill>
                          <a:effectLst/>
                          <a:latin typeface="+mn-lt"/>
                          <a:ea typeface="+mn-ea"/>
                          <a:cs typeface="+mn-cs"/>
                        </a:rPr>
                        <a:t>Improve recording and demographic data in relation to Complaints and patient experience</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30726839"/>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noProof="0" dirty="0">
                          <a:solidFill>
                            <a:schemeClr val="dk1"/>
                          </a:solidFill>
                          <a:effectLst/>
                          <a:latin typeface="+mn-lt"/>
                          <a:ea typeface="+mn-ea"/>
                          <a:cs typeface="+mn-cs"/>
                        </a:rPr>
                        <a:t>understanding health inequalities through a racial lens profiling and benchmarking local population ethnicity data to patient access/DNA data</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5558770"/>
                  </a:ext>
                </a:extLst>
              </a:tr>
              <a:tr h="265303">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dirty="0">
                          <a:solidFill>
                            <a:schemeClr val="tx1"/>
                          </a:solidFill>
                          <a:effectLst/>
                          <a:latin typeface="+mn-lt"/>
                          <a:ea typeface="+mn-ea"/>
                          <a:cs typeface="+mn-cs"/>
                        </a:rPr>
                        <a:t>Review and extend Neighbourhood Data Explorer model to increase geographical ethnicity profiling</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533244"/>
                  </a:ext>
                </a:extLst>
              </a:tr>
            </a:tbl>
          </a:graphicData>
        </a:graphic>
      </p:graphicFrame>
      <p:cxnSp>
        <p:nvCxnSpPr>
          <p:cNvPr id="11" name="Straight Connector 10">
            <a:extLst>
              <a:ext uri="{FF2B5EF4-FFF2-40B4-BE49-F238E27FC236}">
                <a16:creationId xmlns:a16="http://schemas.microsoft.com/office/drawing/2014/main" id="{2C001750-04AB-BB1F-BCA9-ACEECE0BF661}"/>
              </a:ext>
            </a:extLst>
          </p:cNvPr>
          <p:cNvCxnSpPr>
            <a:cxnSpLocks/>
          </p:cNvCxnSpPr>
          <p:nvPr/>
        </p:nvCxnSpPr>
        <p:spPr>
          <a:xfrm flipV="1">
            <a:off x="10586059" y="2771337"/>
            <a:ext cx="36867" cy="21422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DBE4BCE6-8AA4-BC79-AD95-D6F0950D6049}"/>
              </a:ext>
            </a:extLst>
          </p:cNvPr>
          <p:cNvSpPr txBox="1"/>
          <p:nvPr/>
        </p:nvSpPr>
        <p:spPr>
          <a:xfrm>
            <a:off x="9324068" y="3723521"/>
            <a:ext cx="2523983" cy="830997"/>
          </a:xfrm>
          <a:prstGeom prst="rect">
            <a:avLst/>
          </a:prstGeom>
          <a:solidFill>
            <a:schemeClr val="accent6">
              <a:lumMod val="20000"/>
              <a:lumOff val="80000"/>
            </a:schemeClr>
          </a:solidFill>
          <a:ln w="28575">
            <a:solidFill>
              <a:schemeClr val="accent6">
                <a:lumMod val="75000"/>
              </a:schemeClr>
            </a:solidFill>
          </a:ln>
        </p:spPr>
        <p:txBody>
          <a:bodyPr wrap="square">
            <a:spAutoFit/>
          </a:bodyPr>
          <a:lstStyle>
            <a:defPPr>
              <a:defRPr lang="en-US"/>
            </a:defPPr>
            <a:lvl1pPr algn="ctr" fontAlgn="ctr">
              <a:defRPr sz="1200" b="0" i="0" u="none" strike="noStrike">
                <a:effectLst/>
                <a:latin typeface="Calibri" panose="020F0502020204030204" pitchFamily="34" charset="0"/>
              </a:defRPr>
            </a:lvl1pPr>
          </a:lstStyle>
          <a:p>
            <a:r>
              <a:rPr lang="en-GB" dirty="0"/>
              <a:t>Workstream vision statement; Improve data collection </a:t>
            </a:r>
            <a:r>
              <a:rPr lang="en-GB"/>
              <a:t>and insight around </a:t>
            </a:r>
            <a:r>
              <a:rPr lang="en-GB" dirty="0"/>
              <a:t>ethnicity and other demographics</a:t>
            </a:r>
          </a:p>
        </p:txBody>
      </p:sp>
      <p:sp>
        <p:nvSpPr>
          <p:cNvPr id="13" name="TextBox 12">
            <a:extLst>
              <a:ext uri="{FF2B5EF4-FFF2-40B4-BE49-F238E27FC236}">
                <a16:creationId xmlns:a16="http://schemas.microsoft.com/office/drawing/2014/main" id="{BC5AD7E8-02CA-431C-158D-569E96E27F8A}"/>
              </a:ext>
            </a:extLst>
          </p:cNvPr>
          <p:cNvSpPr txBox="1"/>
          <p:nvPr/>
        </p:nvSpPr>
        <p:spPr>
          <a:xfrm>
            <a:off x="9380525" y="3083821"/>
            <a:ext cx="2467526" cy="461665"/>
          </a:xfrm>
          <a:prstGeom prst="rect">
            <a:avLst/>
          </a:prstGeom>
          <a:solidFill>
            <a:schemeClr val="accent6">
              <a:lumMod val="75000"/>
            </a:schemeClr>
          </a:solidFill>
          <a:ln w="28575">
            <a:noFill/>
          </a:ln>
        </p:spPr>
        <p:txBody>
          <a:bodyPr wrap="square">
            <a:spAutoFit/>
          </a:bodyPr>
          <a:lstStyle/>
          <a:p>
            <a:pPr algn="ctr" fontAlgn="ctr"/>
            <a:r>
              <a:rPr lang="en-GB" sz="1200" b="1" dirty="0">
                <a:solidFill>
                  <a:schemeClr val="bg1"/>
                </a:solidFill>
                <a:latin typeface="Poppins" panose="00000500000000000000" pitchFamily="2" charset="0"/>
                <a:ea typeface="Segoe UI Black" panose="020B0A02040204020203" pitchFamily="34" charset="0"/>
                <a:cs typeface="Poppins" panose="00000500000000000000" pitchFamily="2" charset="0"/>
              </a:rPr>
              <a:t>Workstream: Improving  Data Quality and Insight</a:t>
            </a:r>
          </a:p>
        </p:txBody>
      </p:sp>
      <p:sp>
        <p:nvSpPr>
          <p:cNvPr id="23" name="TextBox 22">
            <a:extLst>
              <a:ext uri="{FF2B5EF4-FFF2-40B4-BE49-F238E27FC236}">
                <a16:creationId xmlns:a16="http://schemas.microsoft.com/office/drawing/2014/main" id="{A5EBBE97-60EE-B665-F610-FA58482C3967}"/>
              </a:ext>
            </a:extLst>
          </p:cNvPr>
          <p:cNvSpPr txBox="1"/>
          <p:nvPr/>
        </p:nvSpPr>
        <p:spPr>
          <a:xfrm>
            <a:off x="3309404" y="1374548"/>
            <a:ext cx="5461232" cy="461665"/>
          </a:xfrm>
          <a:prstGeom prst="rect">
            <a:avLst/>
          </a:prstGeom>
          <a:solidFill>
            <a:schemeClr val="bg1"/>
          </a:solidFill>
          <a:ln w="28575">
            <a:solidFill>
              <a:schemeClr val="accent5">
                <a:lumMod val="75000"/>
              </a:schemeClr>
            </a:solidFill>
          </a:ln>
        </p:spPr>
        <p:txBody>
          <a:bodyPr wrap="square">
            <a:spAutoFit/>
          </a:bodyPr>
          <a:lstStyle/>
          <a:p>
            <a:pPr algn="ctr" fontAlgn="ctr"/>
            <a:r>
              <a:rPr lang="en-GB" sz="2400" b="1" dirty="0">
                <a:solidFill>
                  <a:schemeClr val="accent5">
                    <a:lumMod val="50000"/>
                  </a:schemeClr>
                </a:solidFill>
                <a:latin typeface="Poppins" panose="00000500000000000000" pitchFamily="2" charset="0"/>
                <a:ea typeface="Segoe UI Black" panose="020B0A02040204020203" pitchFamily="34" charset="0"/>
                <a:cs typeface="Poppins" panose="00000500000000000000" pitchFamily="2" charset="0"/>
              </a:rPr>
              <a:t>Programme Lead: Alison Kirk</a:t>
            </a:r>
          </a:p>
        </p:txBody>
      </p:sp>
      <p:sp>
        <p:nvSpPr>
          <p:cNvPr id="2" name="TextBox 1">
            <a:extLst>
              <a:ext uri="{FF2B5EF4-FFF2-40B4-BE49-F238E27FC236}">
                <a16:creationId xmlns:a16="http://schemas.microsoft.com/office/drawing/2014/main" id="{6E01808E-C8DD-B16A-EAD5-C904A6435026}"/>
              </a:ext>
            </a:extLst>
          </p:cNvPr>
          <p:cNvSpPr txBox="1"/>
          <p:nvPr/>
        </p:nvSpPr>
        <p:spPr>
          <a:xfrm>
            <a:off x="381047" y="3694466"/>
            <a:ext cx="2435460" cy="861774"/>
          </a:xfrm>
          <a:prstGeom prst="rect">
            <a:avLst/>
          </a:prstGeom>
          <a:solidFill>
            <a:schemeClr val="accent6">
              <a:lumMod val="20000"/>
              <a:lumOff val="80000"/>
            </a:schemeClr>
          </a:solidFill>
          <a:ln w="28575">
            <a:solidFill>
              <a:schemeClr val="accent6">
                <a:lumMod val="75000"/>
              </a:schemeClr>
            </a:solidFill>
          </a:ln>
        </p:spPr>
        <p:txBody>
          <a:bodyPr wrap="square">
            <a:spAutoFit/>
          </a:bodyPr>
          <a:lstStyle>
            <a:defPPr>
              <a:defRPr lang="en-US"/>
            </a:defPPr>
            <a:lvl1pPr algn="ctr" fontAlgn="ctr">
              <a:defRPr sz="1200" b="0" i="0" u="none" strike="noStrike">
                <a:effectLst/>
                <a:latin typeface="Calibri" panose="020F0502020204030204" pitchFamily="34" charset="0"/>
              </a:defRPr>
            </a:lvl1pPr>
          </a:lstStyle>
          <a:p>
            <a:r>
              <a:rPr lang="en-GB" sz="1000" dirty="0"/>
              <a:t>Workstream vision statement: A culturally competent and diverse workforce that has a positive impact on patient and carers from racialised and ethnically and culturally diverse communities</a:t>
            </a:r>
            <a:endParaRPr lang="en-GB" dirty="0"/>
          </a:p>
        </p:txBody>
      </p:sp>
      <p:graphicFrame>
        <p:nvGraphicFramePr>
          <p:cNvPr id="3" name="Table 2">
            <a:extLst>
              <a:ext uri="{FF2B5EF4-FFF2-40B4-BE49-F238E27FC236}">
                <a16:creationId xmlns:a16="http://schemas.microsoft.com/office/drawing/2014/main" id="{FE1C58FE-2A02-7B9B-2B27-E2F99B5D1FBB}"/>
              </a:ext>
            </a:extLst>
          </p:cNvPr>
          <p:cNvGraphicFramePr>
            <a:graphicFrameLocks noGrp="1"/>
          </p:cNvGraphicFramePr>
          <p:nvPr>
            <p:extLst>
              <p:ext uri="{D42A27DB-BD31-4B8C-83A1-F6EECF244321}">
                <p14:modId xmlns:p14="http://schemas.microsoft.com/office/powerpoint/2010/main" val="583190065"/>
              </p:ext>
            </p:extLst>
          </p:nvPr>
        </p:nvGraphicFramePr>
        <p:xfrm>
          <a:off x="243840" y="4779930"/>
          <a:ext cx="2811540" cy="1475186"/>
        </p:xfrm>
        <a:graphic>
          <a:graphicData uri="http://schemas.openxmlformats.org/drawingml/2006/table">
            <a:tbl>
              <a:tblPr>
                <a:tableStyleId>{93296810-A885-4BE3-A3E7-6D5BEEA58F35}</a:tableStyleId>
              </a:tblPr>
              <a:tblGrid>
                <a:gridCol w="2811540">
                  <a:extLst>
                    <a:ext uri="{9D8B030D-6E8A-4147-A177-3AD203B41FA5}">
                      <a16:colId xmlns:a16="http://schemas.microsoft.com/office/drawing/2014/main" val="450798330"/>
                    </a:ext>
                  </a:extLst>
                </a:gridCol>
              </a:tblGrid>
              <a:tr h="231808">
                <a:tc>
                  <a:txBody>
                    <a:bodyPr/>
                    <a:lstStyle/>
                    <a:p>
                      <a:pPr marL="0" algn="ctr" defTabSz="914400" rtl="0" eaLnBrk="1" fontAlgn="t" latinLnBrk="0" hangingPunct="1"/>
                      <a:r>
                        <a:rPr lang="en-GB" sz="1000" b="0" u="none" strike="noStrike" kern="1200" dirty="0">
                          <a:solidFill>
                            <a:schemeClr val="dk1"/>
                          </a:solidFill>
                          <a:effectLst/>
                          <a:latin typeface="+mn-lt"/>
                          <a:ea typeface="+mn-ea"/>
                          <a:cs typeface="+mn-cs"/>
                        </a:rPr>
                        <a:t>Cohort 6 of Reverse Mentoring Programme</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9050" cap="flat" cmpd="sng" algn="ctr">
                      <a:solidFill>
                        <a:schemeClr val="accent4">
                          <a:lumMod val="60000"/>
                          <a:lumOff val="4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01809500"/>
                  </a:ext>
                </a:extLst>
              </a:tr>
              <a:tr h="261644">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Active Bystander Programme</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30726839"/>
                  </a:ext>
                </a:extLst>
              </a:tr>
              <a:tr h="261644">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Equality Delivery System (EDS) Domain 2</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5558770"/>
                  </a:ext>
                </a:extLst>
              </a:tr>
              <a:tr h="355080">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Implementation of ward-based QI via Culture of Care Programme (Belvoir; Langley and Welford Ward)</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26514122"/>
                  </a:ext>
                </a:extLst>
              </a:tr>
              <a:tr h="355080">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noProof="0" dirty="0">
                          <a:solidFill>
                            <a:schemeClr val="dk1"/>
                          </a:solidFill>
                          <a:effectLst/>
                          <a:latin typeface="+mn-lt"/>
                          <a:ea typeface="+mn-ea"/>
                          <a:cs typeface="+mn-cs"/>
                        </a:rPr>
                        <a:t>CAMHS,  develop child focused, culturally appropriate services</a:t>
                      </a:r>
                    </a:p>
                  </a:txBody>
                  <a:tcPr marL="9525" marR="9525" marT="9525" anchor="ctr">
                    <a:lnL w="19050" cap="flat" cmpd="sng" algn="ctr">
                      <a:solidFill>
                        <a:schemeClr val="accent4">
                          <a:lumMod val="60000"/>
                          <a:lumOff val="40000"/>
                        </a:schemeClr>
                      </a:solidFill>
                      <a:prstDash val="solid"/>
                      <a:round/>
                      <a:headEnd type="none" w="med" len="med"/>
                      <a:tailEnd type="none" w="med" len="med"/>
                    </a:lnL>
                    <a:lnR w="19050" cap="flat" cmpd="sng" algn="ctr">
                      <a:solidFill>
                        <a:schemeClr val="accent4">
                          <a:lumMod val="60000"/>
                          <a:lumOff val="4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533244"/>
                  </a:ext>
                </a:extLst>
              </a:tr>
            </a:tbl>
          </a:graphicData>
        </a:graphic>
      </p:graphicFrame>
    </p:spTree>
    <p:extLst>
      <p:ext uri="{BB962C8B-B14F-4D97-AF65-F5344CB8AC3E}">
        <p14:creationId xmlns:p14="http://schemas.microsoft.com/office/powerpoint/2010/main" val="315614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Down 2">
            <a:extLst>
              <a:ext uri="{FF2B5EF4-FFF2-40B4-BE49-F238E27FC236}">
                <a16:creationId xmlns:a16="http://schemas.microsoft.com/office/drawing/2014/main" id="{0F9C7DAA-8026-31D9-44CB-FBE87E8CBB02}"/>
              </a:ext>
            </a:extLst>
          </p:cNvPr>
          <p:cNvSpPr>
            <a:spLocks/>
          </p:cNvSpPr>
          <p:nvPr/>
        </p:nvSpPr>
        <p:spPr>
          <a:xfrm rot="16200000">
            <a:off x="2271906" y="-2243228"/>
            <a:ext cx="1094297" cy="5369047"/>
          </a:xfrm>
          <a:prstGeom prst="downArrow">
            <a:avLst/>
          </a:prstGeom>
          <a:solidFill>
            <a:srgbClr val="FBC22D"/>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7" name="Rectangle 2">
            <a:extLst>
              <a:ext uri="{FF2B5EF4-FFF2-40B4-BE49-F238E27FC236}">
                <a16:creationId xmlns:a16="http://schemas.microsoft.com/office/drawing/2014/main" id="{5998B023-6D4F-F4D5-C351-CF0246AF7425}"/>
              </a:ext>
            </a:extLst>
          </p:cNvPr>
          <p:cNvSpPr>
            <a:spLocks noChangeArrowheads="1"/>
          </p:cNvSpPr>
          <p:nvPr/>
        </p:nvSpPr>
        <p:spPr bwMode="auto">
          <a:xfrm>
            <a:off x="4241800" y="3168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1" name="Picture 10" descr="Logo&#10;&#10;Description automatically generated">
            <a:extLst>
              <a:ext uri="{FF2B5EF4-FFF2-40B4-BE49-F238E27FC236}">
                <a16:creationId xmlns:a16="http://schemas.microsoft.com/office/drawing/2014/main" id="{E8B8C3F6-E3C4-ECA4-AA88-8FD371FB1339}"/>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362358" y="-17092"/>
            <a:ext cx="1695111" cy="555208"/>
          </a:xfrm>
          <a:prstGeom prst="rect">
            <a:avLst/>
          </a:prstGeom>
        </p:spPr>
      </p:pic>
      <p:sp>
        <p:nvSpPr>
          <p:cNvPr id="13" name="TextBox 12">
            <a:extLst>
              <a:ext uri="{FF2B5EF4-FFF2-40B4-BE49-F238E27FC236}">
                <a16:creationId xmlns:a16="http://schemas.microsoft.com/office/drawing/2014/main" id="{C703CA9D-E145-3A6E-4073-4E3839A12624}"/>
              </a:ext>
            </a:extLst>
          </p:cNvPr>
          <p:cNvSpPr txBox="1"/>
          <p:nvPr/>
        </p:nvSpPr>
        <p:spPr>
          <a:xfrm>
            <a:off x="-1" y="87353"/>
            <a:ext cx="11405828" cy="707886"/>
          </a:xfrm>
          <a:prstGeom prst="rect">
            <a:avLst/>
          </a:prstGeom>
          <a:noFill/>
        </p:spPr>
        <p:txBody>
          <a:bodyPr wrap="square" rtlCol="0">
            <a:spAutoFit/>
          </a:bodyPr>
          <a:lstStyle/>
          <a:p>
            <a:r>
              <a:rPr lang="en-GB" sz="4000" dirty="0">
                <a:solidFill>
                  <a:schemeClr val="accent5">
                    <a:lumMod val="50000"/>
                  </a:schemeClr>
                </a:solidFill>
                <a:latin typeface="Segoe UI Black" panose="020B0A02040204020203" pitchFamily="34" charset="0"/>
                <a:ea typeface="Segoe UI Black" panose="020B0A02040204020203" pitchFamily="34" charset="0"/>
                <a:cs typeface="Noto Sans"/>
              </a:rPr>
              <a:t>Transformation Programme Scorecard</a:t>
            </a:r>
          </a:p>
        </p:txBody>
      </p:sp>
      <p:graphicFrame>
        <p:nvGraphicFramePr>
          <p:cNvPr id="2" name="Table 1">
            <a:extLst>
              <a:ext uri="{FF2B5EF4-FFF2-40B4-BE49-F238E27FC236}">
                <a16:creationId xmlns:a16="http://schemas.microsoft.com/office/drawing/2014/main" id="{7EBC0530-022E-9477-19EE-D9918E92CD25}"/>
              </a:ext>
            </a:extLst>
          </p:cNvPr>
          <p:cNvGraphicFramePr>
            <a:graphicFrameLocks noGrp="1"/>
          </p:cNvGraphicFramePr>
          <p:nvPr>
            <p:extLst>
              <p:ext uri="{D42A27DB-BD31-4B8C-83A1-F6EECF244321}">
                <p14:modId xmlns:p14="http://schemas.microsoft.com/office/powerpoint/2010/main" val="2222690584"/>
              </p:ext>
            </p:extLst>
          </p:nvPr>
        </p:nvGraphicFramePr>
        <p:xfrm>
          <a:off x="134531" y="872268"/>
          <a:ext cx="11922938" cy="5332964"/>
        </p:xfrm>
        <a:graphic>
          <a:graphicData uri="http://schemas.openxmlformats.org/drawingml/2006/table">
            <a:tbl>
              <a:tblPr/>
              <a:tblGrid>
                <a:gridCol w="1409658">
                  <a:extLst>
                    <a:ext uri="{9D8B030D-6E8A-4147-A177-3AD203B41FA5}">
                      <a16:colId xmlns:a16="http://schemas.microsoft.com/office/drawing/2014/main" val="3943685819"/>
                    </a:ext>
                  </a:extLst>
                </a:gridCol>
                <a:gridCol w="1919030">
                  <a:extLst>
                    <a:ext uri="{9D8B030D-6E8A-4147-A177-3AD203B41FA5}">
                      <a16:colId xmlns:a16="http://schemas.microsoft.com/office/drawing/2014/main" val="3032534468"/>
                    </a:ext>
                  </a:extLst>
                </a:gridCol>
                <a:gridCol w="654184">
                  <a:extLst>
                    <a:ext uri="{9D8B030D-6E8A-4147-A177-3AD203B41FA5}">
                      <a16:colId xmlns:a16="http://schemas.microsoft.com/office/drawing/2014/main" val="392494957"/>
                    </a:ext>
                  </a:extLst>
                </a:gridCol>
                <a:gridCol w="3069746">
                  <a:extLst>
                    <a:ext uri="{9D8B030D-6E8A-4147-A177-3AD203B41FA5}">
                      <a16:colId xmlns:a16="http://schemas.microsoft.com/office/drawing/2014/main" val="3177063221"/>
                    </a:ext>
                  </a:extLst>
                </a:gridCol>
                <a:gridCol w="3069746">
                  <a:extLst>
                    <a:ext uri="{9D8B030D-6E8A-4147-A177-3AD203B41FA5}">
                      <a16:colId xmlns:a16="http://schemas.microsoft.com/office/drawing/2014/main" val="2762278153"/>
                    </a:ext>
                  </a:extLst>
                </a:gridCol>
                <a:gridCol w="900287">
                  <a:extLst>
                    <a:ext uri="{9D8B030D-6E8A-4147-A177-3AD203B41FA5}">
                      <a16:colId xmlns:a16="http://schemas.microsoft.com/office/drawing/2014/main" val="3392455506"/>
                    </a:ext>
                  </a:extLst>
                </a:gridCol>
                <a:gridCol w="900287">
                  <a:extLst>
                    <a:ext uri="{9D8B030D-6E8A-4147-A177-3AD203B41FA5}">
                      <a16:colId xmlns:a16="http://schemas.microsoft.com/office/drawing/2014/main" val="573737879"/>
                    </a:ext>
                  </a:extLst>
                </a:gridCol>
              </a:tblGrid>
              <a:tr h="710510">
                <a:tc>
                  <a:txBody>
                    <a:bodyPr/>
                    <a:lstStyle/>
                    <a:p>
                      <a:pPr algn="ctr" fontAlgn="ctr"/>
                      <a:r>
                        <a:rPr lang="en-GB" sz="12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Workstream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50000"/>
                      </a:schemeClr>
                    </a:solidFill>
                  </a:tcPr>
                </a:tc>
                <a:tc>
                  <a:txBody>
                    <a:bodyPr/>
                    <a:lstStyle/>
                    <a:p>
                      <a:pPr algn="ctr" fontAlgn="ctr"/>
                      <a:r>
                        <a:rPr lang="en-GB" sz="12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Project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50000"/>
                      </a:schemeClr>
                    </a:solidFill>
                  </a:tcPr>
                </a:tc>
                <a:tc>
                  <a:txBody>
                    <a:bodyPr/>
                    <a:lstStyle/>
                    <a:p>
                      <a:pPr algn="ctr" fontAlgn="ctr"/>
                      <a:r>
                        <a:rPr lang="en-GB" sz="12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ID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50000"/>
                      </a:schemeClr>
                    </a:solidFill>
                  </a:tcPr>
                </a:tc>
                <a:tc>
                  <a:txBody>
                    <a:bodyPr/>
                    <a:lstStyle/>
                    <a:p>
                      <a:pPr algn="ctr" fontAlgn="ctr"/>
                      <a:r>
                        <a:rPr lang="en-GB" sz="12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At the end of 2025/26 what is the Key Delivery Milestone</a:t>
                      </a:r>
                    </a:p>
                    <a:p>
                      <a:pPr algn="ctr" fontAlgn="ctr"/>
                      <a:endParaRPr lang="en-GB" sz="12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50000"/>
                      </a:schemeClr>
                    </a:solidFill>
                  </a:tcPr>
                </a:tc>
                <a:tc>
                  <a:txBody>
                    <a:bodyPr/>
                    <a:lstStyle/>
                    <a:p>
                      <a:pPr algn="ctr" fontAlgn="ctr"/>
                      <a:r>
                        <a:rPr lang="en-GB" sz="12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Next milestone </a:t>
                      </a:r>
                    </a:p>
                    <a:p>
                      <a:pPr algn="ctr" fontAlgn="ctr"/>
                      <a:r>
                        <a:rPr lang="en-GB" sz="12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(This will change during the year as we progress delivery)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50000"/>
                      </a:schemeClr>
                    </a:solidFill>
                  </a:tcPr>
                </a:tc>
                <a:tc>
                  <a:txBody>
                    <a:bodyPr/>
                    <a:lstStyle/>
                    <a:p>
                      <a:pPr algn="ctr" fontAlgn="ctr"/>
                      <a:r>
                        <a:rPr lang="en-GB" sz="11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Milestone Date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50000"/>
                      </a:schemeClr>
                    </a:solidFill>
                  </a:tcPr>
                </a:tc>
                <a:tc>
                  <a:txBody>
                    <a:bodyPr/>
                    <a:lstStyle/>
                    <a:p>
                      <a:pPr algn="ctr" fontAlgn="ctr"/>
                      <a:r>
                        <a:rPr lang="en-GB" sz="11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New project</a:t>
                      </a:r>
                    </a:p>
                    <a:p>
                      <a:pPr algn="ctr" fontAlgn="ctr"/>
                      <a:r>
                        <a:rPr lang="en-GB" sz="11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(Y/N)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3941311892"/>
                  </a:ext>
                </a:extLst>
              </a:tr>
              <a:tr h="355254">
                <a:tc rowSpan="5">
                  <a:txBody>
                    <a:bodyPr/>
                    <a:lstStyle/>
                    <a:p>
                      <a:pPr algn="ctr" fontAlgn="ctr"/>
                      <a:r>
                        <a:rPr lang="en-GB" sz="1100" b="0" i="0" u="none" strike="noStrike" dirty="0">
                          <a:solidFill>
                            <a:srgbClr val="000000"/>
                          </a:solidFill>
                          <a:effectLst/>
                          <a:latin typeface="Calibri" panose="020F0502020204030204" pitchFamily="34" charset="0"/>
                        </a:rPr>
                        <a:t>Workforce and Cultural Awareness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algn="ctr" defTabSz="914400" rtl="0" eaLnBrk="1" fontAlgn="t" latinLnBrk="0" hangingPunct="1"/>
                      <a:r>
                        <a:rPr lang="en-GB" sz="1000" b="0" u="none" strike="noStrike" kern="1200" dirty="0">
                          <a:solidFill>
                            <a:schemeClr val="dk1"/>
                          </a:solidFill>
                          <a:effectLst/>
                          <a:latin typeface="+mn-lt"/>
                          <a:ea typeface="+mn-ea"/>
                          <a:cs typeface="+mn-cs"/>
                        </a:rPr>
                        <a:t>Cohort 6 of Reverse Mentoring Programme</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Delegates successfully complete the programme providing positive feedback on their Reverse Mentoring For Improvement journey including increased levels of cultural competency.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Midway reflective meeting with mentees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June 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90098781"/>
                  </a:ext>
                </a:extLst>
              </a:tr>
              <a:tr h="355254">
                <a:tc vMerge="1">
                  <a:txBody>
                    <a:bodyPr/>
                    <a:lstStyle/>
                    <a:p>
                      <a:endParaRPr lang="en-GB"/>
                    </a:p>
                  </a:txBody>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Active Bystander Programme</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Active Bystander Programme Community of Practice established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One day training delivered to 60 LPT staff</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Dec 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938253535"/>
                  </a:ext>
                </a:extLst>
              </a:tr>
              <a:tr h="355254">
                <a:tc vMerge="1">
                  <a:txBody>
                    <a:bodyPr/>
                    <a:lstStyle/>
                    <a:p>
                      <a:endParaRPr lang="en-GB"/>
                    </a:p>
                  </a:txBody>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Equality Delivery System (EDS) Domain 2</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Grading workshop delivered with key stakeholders demonstrating progress around the implementation plan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Workshop delivered and reflect progress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Jan 2026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6340551"/>
                  </a:ext>
                </a:extLst>
              </a:tr>
              <a:tr h="355254">
                <a:tc vMerge="1">
                  <a:txBody>
                    <a:bodyPr/>
                    <a:lstStyle/>
                    <a:p>
                      <a:endParaRPr lang="en-GB"/>
                    </a:p>
                  </a:txBody>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Implementation of ward-based QI via Culture of Care Programme (Belvoir; Langley and Welford Ward)</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Belvoir, Langley and Welford Ward to have implemented change ideas identified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Improvement project updates and progress reports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June 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578693799"/>
                  </a:ext>
                </a:extLst>
              </a:tr>
              <a:tr h="355254">
                <a:tc vMerge="1">
                  <a:txBody>
                    <a:bodyPr/>
                    <a:lstStyle/>
                    <a:p>
                      <a:endParaRPr lang="en-GB"/>
                    </a:p>
                  </a:txBody>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noProof="0" dirty="0">
                          <a:solidFill>
                            <a:schemeClr val="dk1"/>
                          </a:solidFill>
                          <a:effectLst/>
                          <a:highlight>
                            <a:srgbClr val="FFFF00"/>
                          </a:highlight>
                          <a:latin typeface="+mn-lt"/>
                          <a:ea typeface="+mn-ea"/>
                          <a:cs typeface="+mn-cs"/>
                        </a:rPr>
                        <a:t>CAMHS, Develop child focused, culturally appropriate services </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tbc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tbc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endParaRPr lang="en-GB"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7782058"/>
                  </a:ext>
                </a:extLst>
              </a:tr>
              <a:tr h="355254">
                <a:tc rowSpan="4">
                  <a:txBody>
                    <a:bodyPr/>
                    <a:lstStyle/>
                    <a:p>
                      <a:pPr algn="ctr" fontAlgn="ctr"/>
                      <a:r>
                        <a:rPr lang="en-GB" sz="1100" b="0" i="0" u="none" strike="noStrike" dirty="0">
                          <a:solidFill>
                            <a:srgbClr val="000000"/>
                          </a:solidFill>
                          <a:effectLst/>
                          <a:latin typeface="Calibri" panose="020F0502020204030204" pitchFamily="34" charset="0"/>
                        </a:rPr>
                        <a:t>Partnership Working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algn="ctr" defTabSz="914400" rtl="0" eaLnBrk="1" fontAlgn="t" latinLnBrk="0" hangingPunct="1"/>
                      <a:r>
                        <a:rPr lang="en-GB" sz="1000" b="0" u="none" strike="noStrike" kern="1200" dirty="0">
                          <a:solidFill>
                            <a:schemeClr val="dk1"/>
                          </a:solidFill>
                          <a:effectLst/>
                          <a:latin typeface="+mn-lt"/>
                          <a:ea typeface="+mn-ea"/>
                          <a:cs typeface="+mn-cs"/>
                        </a:rPr>
                        <a:t>African Heritage Alliance – coproduction and engagement framework</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Framework for engaging and coproduction with communities to reduce health inequalities in place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Blueprint/report to set out approach and tools for working with marginalised and racialised communities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March 2026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37879763"/>
                  </a:ext>
                </a:extLst>
              </a:tr>
              <a:tr h="355254">
                <a:tc vMerge="1">
                  <a:txBody>
                    <a:bodyPr/>
                    <a:lstStyle/>
                    <a:p>
                      <a:pPr algn="ctr" fontAlgn="ctr"/>
                      <a:endParaRPr lang="en-GB"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chemeClr val="tx1"/>
                          </a:solidFill>
                          <a:effectLst/>
                          <a:uLnTx/>
                          <a:uFillTx/>
                          <a:latin typeface="Calibri" panose="020F0502020204030204"/>
                          <a:ea typeface="+mn-ea"/>
                          <a:cs typeface="+mn-cs"/>
                        </a:rPr>
                        <a:t>African Heritage Alliance – delivery of community activities to increase awareness of mental health &amp; wellbeing</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Community champion/volunteer roles in place to inform communities of early intervention support available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Write up kick off meeting held on 7.5.25 and agree date for community workshop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May 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53577017"/>
                  </a:ext>
                </a:extLst>
              </a:tr>
              <a:tr h="355254">
                <a:tc vMerge="1">
                  <a:txBody>
                    <a:bodyPr/>
                    <a:lstStyle/>
                    <a:p>
                      <a:pPr algn="ctr" fontAlgn="ctr"/>
                      <a:endParaRPr lang="en-GB"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mn-lt"/>
                          <a:ea typeface="+mn-ea"/>
                          <a:cs typeface="+mn-cs"/>
                        </a:rPr>
                        <a:t>City East CMHT -Barriers to accessing psychological support mental health project</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Culturally competent support in place to inform psychological/ early intervention support available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Receive update/progress report on early findings at PCREF Advisory and Design Group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July 20925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24668338"/>
                  </a:ext>
                </a:extLst>
              </a:tr>
              <a:tr h="355254">
                <a:tc vMerge="1">
                  <a:txBody>
                    <a:bodyPr/>
                    <a:lstStyle/>
                    <a:p>
                      <a:pPr algn="ctr" fontAlgn="ctr"/>
                      <a:endParaRPr lang="en-GB"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dirty="0">
                          <a:solidFill>
                            <a:schemeClr val="dk1"/>
                          </a:solidFill>
                          <a:effectLst/>
                          <a:latin typeface="+mn-lt"/>
                          <a:ea typeface="+mn-ea"/>
                          <a:cs typeface="+mn-cs"/>
                        </a:rPr>
                        <a:t>Delivery Peer Insights Workshops </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Peer Insight Workshops to be delivered in each Neighbourhood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Meet with IMROC and neighbourhood leads, to identify up to three communities to run peer insight workshops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June2025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64101792"/>
                  </a:ext>
                </a:extLst>
              </a:tr>
            </a:tbl>
          </a:graphicData>
        </a:graphic>
      </p:graphicFrame>
      <p:sp>
        <p:nvSpPr>
          <p:cNvPr id="4" name="Google Shape;1383;p36">
            <a:extLst>
              <a:ext uri="{FF2B5EF4-FFF2-40B4-BE49-F238E27FC236}">
                <a16:creationId xmlns:a16="http://schemas.microsoft.com/office/drawing/2014/main" id="{2CF68E8B-66D2-7860-BD6A-C23D2E744D1A}"/>
              </a:ext>
            </a:extLst>
          </p:cNvPr>
          <p:cNvSpPr txBox="1"/>
          <p:nvPr/>
        </p:nvSpPr>
        <p:spPr>
          <a:xfrm>
            <a:off x="5416929" y="538116"/>
            <a:ext cx="6775072" cy="322262"/>
          </a:xfrm>
          <a:prstGeom prst="rect">
            <a:avLst/>
          </a:prstGeom>
          <a:noFill/>
          <a:ln>
            <a:noFill/>
          </a:ln>
        </p:spPr>
        <p:txBody>
          <a:bodyPr spcFirstLastPara="1" wrap="square" lIns="121900" tIns="121900" rIns="121900" bIns="121900" anchor="t" anchorCtr="0">
            <a:noAutofit/>
          </a:bodyPr>
          <a:lstStyle/>
          <a:p>
            <a:r>
              <a:rPr lang="en-GB" sz="800" b="1" dirty="0">
                <a:solidFill>
                  <a:srgbClr val="434343"/>
                </a:solidFill>
                <a:latin typeface="Roboto"/>
                <a:ea typeface="Roboto"/>
                <a:cs typeface="Roboto"/>
                <a:sym typeface="Roboto"/>
              </a:rPr>
              <a:t>We will continue to monthly highlight report overall Transformation delivery to Transformation Quality Improvement Delivery Group </a:t>
            </a:r>
            <a:endParaRPr sz="800" b="1" dirty="0">
              <a:solidFill>
                <a:srgbClr val="434343"/>
              </a:solidFill>
              <a:latin typeface="Roboto"/>
              <a:ea typeface="Roboto"/>
              <a:cs typeface="Roboto"/>
              <a:sym typeface="Roboto"/>
            </a:endParaRPr>
          </a:p>
        </p:txBody>
      </p:sp>
    </p:spTree>
    <p:extLst>
      <p:ext uri="{BB962C8B-B14F-4D97-AF65-F5344CB8AC3E}">
        <p14:creationId xmlns:p14="http://schemas.microsoft.com/office/powerpoint/2010/main" val="3853622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Down 2">
            <a:extLst>
              <a:ext uri="{FF2B5EF4-FFF2-40B4-BE49-F238E27FC236}">
                <a16:creationId xmlns:a16="http://schemas.microsoft.com/office/drawing/2014/main" id="{0F9C7DAA-8026-31D9-44CB-FBE87E8CBB02}"/>
              </a:ext>
            </a:extLst>
          </p:cNvPr>
          <p:cNvSpPr>
            <a:spLocks/>
          </p:cNvSpPr>
          <p:nvPr/>
        </p:nvSpPr>
        <p:spPr>
          <a:xfrm rot="16200000">
            <a:off x="2271906" y="-2243228"/>
            <a:ext cx="1094297" cy="5369047"/>
          </a:xfrm>
          <a:prstGeom prst="downArrow">
            <a:avLst/>
          </a:prstGeom>
          <a:solidFill>
            <a:srgbClr val="FBC22D"/>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7" name="Rectangle 2">
            <a:extLst>
              <a:ext uri="{FF2B5EF4-FFF2-40B4-BE49-F238E27FC236}">
                <a16:creationId xmlns:a16="http://schemas.microsoft.com/office/drawing/2014/main" id="{5998B023-6D4F-F4D5-C351-CF0246AF7425}"/>
              </a:ext>
            </a:extLst>
          </p:cNvPr>
          <p:cNvSpPr>
            <a:spLocks noChangeArrowheads="1"/>
          </p:cNvSpPr>
          <p:nvPr/>
        </p:nvSpPr>
        <p:spPr bwMode="auto">
          <a:xfrm>
            <a:off x="4241800" y="3168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1" name="Picture 10" descr="Logo&#10;&#10;Description automatically generated">
            <a:extLst>
              <a:ext uri="{FF2B5EF4-FFF2-40B4-BE49-F238E27FC236}">
                <a16:creationId xmlns:a16="http://schemas.microsoft.com/office/drawing/2014/main" id="{E8B8C3F6-E3C4-ECA4-AA88-8FD371FB1339}"/>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362358" y="-17092"/>
            <a:ext cx="1695111" cy="555208"/>
          </a:xfrm>
          <a:prstGeom prst="rect">
            <a:avLst/>
          </a:prstGeom>
        </p:spPr>
      </p:pic>
      <p:sp>
        <p:nvSpPr>
          <p:cNvPr id="13" name="TextBox 12">
            <a:extLst>
              <a:ext uri="{FF2B5EF4-FFF2-40B4-BE49-F238E27FC236}">
                <a16:creationId xmlns:a16="http://schemas.microsoft.com/office/drawing/2014/main" id="{C703CA9D-E145-3A6E-4073-4E3839A12624}"/>
              </a:ext>
            </a:extLst>
          </p:cNvPr>
          <p:cNvSpPr txBox="1"/>
          <p:nvPr/>
        </p:nvSpPr>
        <p:spPr>
          <a:xfrm>
            <a:off x="-1" y="87353"/>
            <a:ext cx="11405828" cy="707886"/>
          </a:xfrm>
          <a:prstGeom prst="rect">
            <a:avLst/>
          </a:prstGeom>
          <a:noFill/>
        </p:spPr>
        <p:txBody>
          <a:bodyPr wrap="square" rtlCol="0">
            <a:spAutoFit/>
          </a:bodyPr>
          <a:lstStyle/>
          <a:p>
            <a:r>
              <a:rPr lang="en-GB" sz="4000" dirty="0">
                <a:solidFill>
                  <a:schemeClr val="accent5">
                    <a:lumMod val="50000"/>
                  </a:schemeClr>
                </a:solidFill>
                <a:latin typeface="Segoe UI Black" panose="020B0A02040204020203" pitchFamily="34" charset="0"/>
                <a:ea typeface="Segoe UI Black" panose="020B0A02040204020203" pitchFamily="34" charset="0"/>
                <a:cs typeface="Noto Sans"/>
              </a:rPr>
              <a:t>Transformation Programme Scorecard</a:t>
            </a:r>
          </a:p>
        </p:txBody>
      </p:sp>
      <p:graphicFrame>
        <p:nvGraphicFramePr>
          <p:cNvPr id="2" name="Table 1">
            <a:extLst>
              <a:ext uri="{FF2B5EF4-FFF2-40B4-BE49-F238E27FC236}">
                <a16:creationId xmlns:a16="http://schemas.microsoft.com/office/drawing/2014/main" id="{7EBC0530-022E-9477-19EE-D9918E92CD25}"/>
              </a:ext>
            </a:extLst>
          </p:cNvPr>
          <p:cNvGraphicFramePr>
            <a:graphicFrameLocks noGrp="1"/>
          </p:cNvGraphicFramePr>
          <p:nvPr>
            <p:extLst>
              <p:ext uri="{D42A27DB-BD31-4B8C-83A1-F6EECF244321}">
                <p14:modId xmlns:p14="http://schemas.microsoft.com/office/powerpoint/2010/main" val="1153666901"/>
              </p:ext>
            </p:extLst>
          </p:nvPr>
        </p:nvGraphicFramePr>
        <p:xfrm>
          <a:off x="0" y="872268"/>
          <a:ext cx="12191998" cy="6423945"/>
        </p:xfrm>
        <a:graphic>
          <a:graphicData uri="http://schemas.openxmlformats.org/drawingml/2006/table">
            <a:tbl>
              <a:tblPr/>
              <a:tblGrid>
                <a:gridCol w="1182624">
                  <a:extLst>
                    <a:ext uri="{9D8B030D-6E8A-4147-A177-3AD203B41FA5}">
                      <a16:colId xmlns:a16="http://schemas.microsoft.com/office/drawing/2014/main" val="3943685819"/>
                    </a:ext>
                  </a:extLst>
                </a:gridCol>
                <a:gridCol w="2221182">
                  <a:extLst>
                    <a:ext uri="{9D8B030D-6E8A-4147-A177-3AD203B41FA5}">
                      <a16:colId xmlns:a16="http://schemas.microsoft.com/office/drawing/2014/main" val="3032534468"/>
                    </a:ext>
                  </a:extLst>
                </a:gridCol>
                <a:gridCol w="668946">
                  <a:extLst>
                    <a:ext uri="{9D8B030D-6E8A-4147-A177-3AD203B41FA5}">
                      <a16:colId xmlns:a16="http://schemas.microsoft.com/office/drawing/2014/main" val="392494957"/>
                    </a:ext>
                  </a:extLst>
                </a:gridCol>
                <a:gridCol w="3139020">
                  <a:extLst>
                    <a:ext uri="{9D8B030D-6E8A-4147-A177-3AD203B41FA5}">
                      <a16:colId xmlns:a16="http://schemas.microsoft.com/office/drawing/2014/main" val="3177063221"/>
                    </a:ext>
                  </a:extLst>
                </a:gridCol>
                <a:gridCol w="3139020">
                  <a:extLst>
                    <a:ext uri="{9D8B030D-6E8A-4147-A177-3AD203B41FA5}">
                      <a16:colId xmlns:a16="http://schemas.microsoft.com/office/drawing/2014/main" val="2762278153"/>
                    </a:ext>
                  </a:extLst>
                </a:gridCol>
                <a:gridCol w="920603">
                  <a:extLst>
                    <a:ext uri="{9D8B030D-6E8A-4147-A177-3AD203B41FA5}">
                      <a16:colId xmlns:a16="http://schemas.microsoft.com/office/drawing/2014/main" val="3392455506"/>
                    </a:ext>
                  </a:extLst>
                </a:gridCol>
                <a:gridCol w="920603">
                  <a:extLst>
                    <a:ext uri="{9D8B030D-6E8A-4147-A177-3AD203B41FA5}">
                      <a16:colId xmlns:a16="http://schemas.microsoft.com/office/drawing/2014/main" val="573737879"/>
                    </a:ext>
                  </a:extLst>
                </a:gridCol>
              </a:tblGrid>
              <a:tr h="723671">
                <a:tc>
                  <a:txBody>
                    <a:bodyPr/>
                    <a:lstStyle/>
                    <a:p>
                      <a:pPr algn="ctr" fontAlgn="ctr"/>
                      <a:r>
                        <a:rPr lang="en-GB" sz="12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Workstream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50000"/>
                      </a:schemeClr>
                    </a:solidFill>
                  </a:tcPr>
                </a:tc>
                <a:tc>
                  <a:txBody>
                    <a:bodyPr/>
                    <a:lstStyle/>
                    <a:p>
                      <a:pPr algn="ctr" fontAlgn="ctr"/>
                      <a:r>
                        <a:rPr lang="en-GB" sz="12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Project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50000"/>
                      </a:schemeClr>
                    </a:solidFill>
                  </a:tcPr>
                </a:tc>
                <a:tc>
                  <a:txBody>
                    <a:bodyPr/>
                    <a:lstStyle/>
                    <a:p>
                      <a:pPr algn="ctr" fontAlgn="ctr"/>
                      <a:r>
                        <a:rPr lang="en-GB" sz="12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ID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50000"/>
                      </a:schemeClr>
                    </a:solidFill>
                  </a:tcPr>
                </a:tc>
                <a:tc>
                  <a:txBody>
                    <a:bodyPr/>
                    <a:lstStyle/>
                    <a:p>
                      <a:pPr algn="ctr" fontAlgn="ctr"/>
                      <a:r>
                        <a:rPr lang="en-GB" sz="12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At the end of 2025/26 what is the Key Delivery Milestone</a:t>
                      </a:r>
                    </a:p>
                    <a:p>
                      <a:pPr algn="ctr" fontAlgn="ctr"/>
                      <a:endParaRPr lang="en-GB" sz="12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50000"/>
                      </a:schemeClr>
                    </a:solidFill>
                  </a:tcPr>
                </a:tc>
                <a:tc>
                  <a:txBody>
                    <a:bodyPr/>
                    <a:lstStyle/>
                    <a:p>
                      <a:pPr algn="ctr" fontAlgn="ctr"/>
                      <a:r>
                        <a:rPr lang="en-GB" sz="12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Next milestone </a:t>
                      </a:r>
                    </a:p>
                    <a:p>
                      <a:pPr algn="ctr" fontAlgn="ctr"/>
                      <a:r>
                        <a:rPr lang="en-GB" sz="12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(This will change during the year as we progress delivery)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50000"/>
                      </a:schemeClr>
                    </a:solidFill>
                  </a:tcPr>
                </a:tc>
                <a:tc>
                  <a:txBody>
                    <a:bodyPr/>
                    <a:lstStyle/>
                    <a:p>
                      <a:pPr algn="ctr" fontAlgn="ctr"/>
                      <a:r>
                        <a:rPr lang="en-GB" sz="11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Milestone Date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50000"/>
                      </a:schemeClr>
                    </a:solidFill>
                  </a:tcPr>
                </a:tc>
                <a:tc>
                  <a:txBody>
                    <a:bodyPr/>
                    <a:lstStyle/>
                    <a:p>
                      <a:pPr algn="ctr" fontAlgn="ctr"/>
                      <a:r>
                        <a:rPr lang="en-GB" sz="11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New project</a:t>
                      </a:r>
                    </a:p>
                    <a:p>
                      <a:pPr algn="ctr" fontAlgn="ctr"/>
                      <a:r>
                        <a:rPr lang="en-GB" sz="1100" b="1" kern="1200" dirty="0">
                          <a:solidFill>
                            <a:schemeClr val="bg1"/>
                          </a:solidFill>
                          <a:latin typeface="Poppins" panose="00000500000000000000" pitchFamily="2" charset="0"/>
                          <a:ea typeface="Segoe UI Black" panose="020B0A02040204020203" pitchFamily="34" charset="0"/>
                          <a:cs typeface="Poppins" panose="00000500000000000000" pitchFamily="2" charset="0"/>
                        </a:rPr>
                        <a:t>(Y/N)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3941311892"/>
                  </a:ext>
                </a:extLst>
              </a:tr>
              <a:tr h="832383">
                <a:tc rowSpan="4">
                  <a:txBody>
                    <a:bodyPr/>
                    <a:lstStyle/>
                    <a:p>
                      <a:pPr algn="ctr" fontAlgn="ctr"/>
                      <a:r>
                        <a:rPr lang="en-GB" sz="1100" b="0" i="0" u="none" strike="noStrike" dirty="0">
                          <a:solidFill>
                            <a:srgbClr val="000000"/>
                          </a:solidFill>
                          <a:effectLst/>
                          <a:latin typeface="Calibri" panose="020F0502020204030204" pitchFamily="34" charset="0"/>
                        </a:rPr>
                        <a:t>Coproduction and Lived Experience</a:t>
                      </a:r>
                    </a:p>
                    <a:p>
                      <a:pPr algn="ctr" fontAlgn="ctr"/>
                      <a:endParaRPr lang="en-GB"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algn="ctr" defTabSz="914400" rtl="0" eaLnBrk="1" fontAlgn="t" latinLnBrk="0" hangingPunct="1"/>
                      <a:r>
                        <a:rPr lang="en-GB" sz="1000" b="0" u="none" strike="noStrike" kern="1200" dirty="0">
                          <a:solidFill>
                            <a:schemeClr val="dk1"/>
                          </a:solidFill>
                          <a:effectLst/>
                          <a:latin typeface="+mn-lt"/>
                          <a:ea typeface="+mn-ea"/>
                          <a:cs typeface="+mn-cs"/>
                        </a:rPr>
                        <a:t>Triangle of Care – participate in national programme to ensuring that the experiences and needs of racially marginalised carers are meaningfully addressed within PCREF</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Triangle of Care Assessments undertaken in phase 2 include meeting the needs of racially marginalised carers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endParaRPr lang="en-GB"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endParaRPr lang="en-GB"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1302866"/>
                  </a:ext>
                </a:extLst>
              </a:tr>
              <a:tr h="521937">
                <a:tc vMerge="1">
                  <a:txBody>
                    <a:bodyPr/>
                    <a:lstStyle/>
                    <a:p>
                      <a:pPr algn="ctr" fontAlgn="ctr"/>
                      <a:endParaRPr lang="en-GB"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dirty="0">
                          <a:solidFill>
                            <a:schemeClr val="dk1"/>
                          </a:solidFill>
                          <a:effectLst/>
                          <a:latin typeface="+mn-lt"/>
                          <a:ea typeface="+mn-ea"/>
                          <a:cs typeface="+mn-cs"/>
                        </a:rPr>
                        <a:t>Use learning from communities to develop up to 3  courses to be delivered via Recovery College </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community coproduced courses designed to increase awareness of mental health &amp; wellbeing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Review and findings from community engagement to inform course content for design and delivery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October 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24326412"/>
                  </a:ext>
                </a:extLst>
              </a:tr>
              <a:tr h="987607">
                <a:tc vMerge="1">
                  <a:txBody>
                    <a:bodyPr/>
                    <a:lstStyle/>
                    <a:p>
                      <a:pPr algn="ctr" fontAlgn="ctr"/>
                      <a:endParaRPr lang="en-GB"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dirty="0">
                          <a:solidFill>
                            <a:schemeClr val="dk1"/>
                          </a:solidFill>
                          <a:effectLst/>
                          <a:latin typeface="+mn-lt"/>
                          <a:ea typeface="+mn-ea"/>
                          <a:cs typeface="+mn-cs"/>
                        </a:rPr>
                        <a:t>Lived Experience Partners from racialised and ethnically and culturally diverse communities recruited to co-lead implementation of PCREF and Culture of Care programmes</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A set of Patient Experience Outcome Measures to measure the experience of ethnically and culturally diverse patients and carers at a local level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Establish working group to take work forward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May 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717917770"/>
                  </a:ext>
                </a:extLst>
              </a:tr>
              <a:tr h="832383">
                <a:tc vMerge="1">
                  <a:txBody>
                    <a:bodyPr/>
                    <a:lstStyle/>
                    <a:p>
                      <a:pPr algn="ctr" fontAlgn="ctr"/>
                      <a:endParaRPr lang="en-GB"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algn="ctr" defTabSz="914400" rtl="0" eaLnBrk="1" fontAlgn="t" latinLnBrk="0" hangingPunct="1"/>
                      <a:r>
                        <a:rPr lang="en-GB" sz="1000" b="0" u="none" strike="noStrike" kern="1200" dirty="0">
                          <a:solidFill>
                            <a:schemeClr val="dk1"/>
                          </a:solidFill>
                          <a:effectLst/>
                          <a:latin typeface="+mn-lt"/>
                          <a:ea typeface="+mn-ea"/>
                          <a:cs typeface="+mn-cs"/>
                        </a:rPr>
                        <a:t>The use of restrictive practices could be higher for patients from marginalised and racialised communities</a:t>
                      </a:r>
                    </a:p>
                    <a:p>
                      <a:pPr marL="0" algn="ctr" defTabSz="914400" rtl="0" eaLnBrk="1" fontAlgn="t" latinLnBrk="0" hangingPunct="1"/>
                      <a:endParaRPr lang="en-GB" sz="1000" b="0" u="none" strike="noStrike" kern="1200" dirty="0">
                        <a:solidFill>
                          <a:schemeClr val="dk1"/>
                        </a:solidFill>
                        <a:effectLst/>
                        <a:latin typeface="+mn-lt"/>
                        <a:ea typeface="+mn-ea"/>
                        <a:cs typeface="+mn-cs"/>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Least Restrictive Practice Group to clinically review restraint use to identify, themes, trends and address areas of improvement</a:t>
                      </a:r>
                    </a:p>
                    <a:p>
                      <a:pPr algn="ctr" fontAlgn="ctr"/>
                      <a:endParaRPr lang="en-GB"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Tbc (MCS)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endParaRPr lang="en-GB"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51685247"/>
                  </a:ext>
                </a:extLst>
              </a:tr>
              <a:tr h="521937">
                <a:tc rowSpan="4">
                  <a:txBody>
                    <a:bodyPr/>
                    <a:lstStyle/>
                    <a:p>
                      <a:pPr algn="ctr" fontAlgn="ctr"/>
                      <a:r>
                        <a:rPr lang="en-GB" sz="1100" b="0" i="0" u="none" strike="noStrike" dirty="0">
                          <a:solidFill>
                            <a:srgbClr val="000000"/>
                          </a:solidFill>
                          <a:effectLst/>
                          <a:latin typeface="Calibri" panose="020F0502020204030204" pitchFamily="34" charset="0"/>
                        </a:rPr>
                        <a:t>Improve Data Quality </a:t>
                      </a:r>
                      <a:r>
                        <a:rPr lang="en-GB" sz="1100" b="0" i="0" u="none" strike="noStrike">
                          <a:solidFill>
                            <a:srgbClr val="000000"/>
                          </a:solidFill>
                          <a:effectLst/>
                          <a:latin typeface="Calibri" panose="020F0502020204030204" pitchFamily="34" charset="0"/>
                        </a:rPr>
                        <a:t>&amp; Insight</a:t>
                      </a:r>
                      <a:endParaRPr lang="en-GB"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algn="ctr" defTabSz="914400" rtl="0" eaLnBrk="1" fontAlgn="t" latinLnBrk="0" hangingPunct="1"/>
                      <a:r>
                        <a:rPr lang="en-GB" sz="1000" b="0" u="none" strike="noStrike" kern="1200" dirty="0">
                          <a:solidFill>
                            <a:schemeClr val="dk1"/>
                          </a:solidFill>
                          <a:effectLst/>
                          <a:latin typeface="+mn-lt"/>
                          <a:ea typeface="+mn-ea"/>
                          <a:cs typeface="+mn-cs"/>
                        </a:rPr>
                        <a:t> Data Quality Metrics with NHFT </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Quality metrics for PCREF reporting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Group meeting to review questions raised with NHSE in relation to Metric 3 &amp; 5 and SQL used for metrics</a:t>
                      </a:r>
                    </a:p>
                    <a:p>
                      <a:pPr algn="ctr" fontAlgn="ctr"/>
                      <a:endParaRPr lang="en-GB"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May 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90098781"/>
                  </a:ext>
                </a:extLst>
              </a:tr>
              <a:tr h="521937">
                <a:tc vMerge="1">
                  <a:txBody>
                    <a:bodyPr/>
                    <a:lstStyle/>
                    <a:p>
                      <a:endParaRPr lang="en-GB"/>
                    </a:p>
                  </a:txBody>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noProof="0" dirty="0">
                          <a:solidFill>
                            <a:schemeClr val="dk1"/>
                          </a:solidFill>
                          <a:effectLst/>
                          <a:latin typeface="+mn-lt"/>
                          <a:ea typeface="+mn-ea"/>
                          <a:cs typeface="+mn-cs"/>
                        </a:rPr>
                        <a:t>Improve recording and demographic data in relation to Complaints and patient experience</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Complainant demographic data regularly collected and reported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Establish working group to include People’s Council members to scope and agree implementation plan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June 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938253535"/>
                  </a:ext>
                </a:extLst>
              </a:tr>
              <a:tr h="677160">
                <a:tc vMerge="1">
                  <a:txBody>
                    <a:bodyPr/>
                    <a:lstStyle/>
                    <a:p>
                      <a:endParaRPr lang="en-GB"/>
                    </a:p>
                  </a:txBody>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noProof="0" dirty="0">
                          <a:solidFill>
                            <a:schemeClr val="dk1"/>
                          </a:solidFill>
                          <a:effectLst/>
                          <a:latin typeface="+mn-lt"/>
                          <a:ea typeface="+mn-ea"/>
                          <a:cs typeface="+mn-cs"/>
                        </a:rPr>
                        <a:t>understanding health inequalities through a racial lens profiling and benchmarking local population ethnicity data to patient access/DNA data</a:t>
                      </a:r>
                    </a:p>
                    <a:p>
                      <a:pPr marL="0" marR="0" lvl="0" indent="0" algn="ctr" defTabSz="914400" rtl="0" eaLnBrk="1" fontAlgn="t" latinLnBrk="0" hangingPunct="1">
                        <a:lnSpc>
                          <a:spcPct val="100000"/>
                        </a:lnSpc>
                        <a:spcBef>
                          <a:spcPts val="0"/>
                        </a:spcBef>
                        <a:spcAft>
                          <a:spcPts val="0"/>
                        </a:spcAft>
                        <a:buClrTx/>
                        <a:buSzTx/>
                        <a:buFontTx/>
                        <a:buNone/>
                        <a:tabLst/>
                        <a:defRPr/>
                      </a:pPr>
                      <a:endParaRPr lang="en-GB" sz="1000" b="0" u="none" strike="noStrike" kern="1200" noProof="0" dirty="0">
                        <a:solidFill>
                          <a:schemeClr val="dk1"/>
                        </a:solidFill>
                        <a:effectLst/>
                        <a:latin typeface="+mn-lt"/>
                        <a:ea typeface="+mn-ea"/>
                        <a:cs typeface="+mn-cs"/>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A set of coproduced risk profiles across our communities and services; profiling and benchmarking local population ethnicity data to patient access/DNA data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Demonstrate Risk Profiling Tool at Advisory and Design Group to understand benefits and next steps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May 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6340551"/>
                  </a:ext>
                </a:extLst>
              </a:tr>
              <a:tr h="366714">
                <a:tc vMerge="1">
                  <a:txBody>
                    <a:bodyPr/>
                    <a:lstStyle/>
                    <a:p>
                      <a:endParaRPr lang="en-GB"/>
                    </a:p>
                  </a:txBody>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000" b="0" u="none" strike="noStrike" kern="1200" dirty="0">
                          <a:solidFill>
                            <a:schemeClr val="tx1"/>
                          </a:solidFill>
                          <a:effectLst/>
                          <a:latin typeface="+mn-lt"/>
                          <a:ea typeface="+mn-ea"/>
                          <a:cs typeface="+mn-cs"/>
                        </a:rPr>
                        <a:t>Review and extend Neighbourhood Data Explorer model to increase geographical ethnicity profiling</a:t>
                      </a:r>
                    </a:p>
                    <a:p>
                      <a:pPr marL="0" marR="0" lvl="0" indent="0" algn="ctr" defTabSz="914400" rtl="0" eaLnBrk="1" fontAlgn="t" latinLnBrk="0" hangingPunct="1">
                        <a:lnSpc>
                          <a:spcPct val="100000"/>
                        </a:lnSpc>
                        <a:spcBef>
                          <a:spcPts val="0"/>
                        </a:spcBef>
                        <a:spcAft>
                          <a:spcPts val="0"/>
                        </a:spcAft>
                        <a:buClrTx/>
                        <a:buSzTx/>
                        <a:buFontTx/>
                        <a:buNone/>
                        <a:tabLst/>
                        <a:defRPr/>
                      </a:pPr>
                      <a:endParaRPr lang="en-GB" sz="1000" b="0" u="none" strike="noStrike" kern="1200" dirty="0">
                        <a:solidFill>
                          <a:schemeClr val="tx1"/>
                        </a:solidFill>
                        <a:effectLst/>
                        <a:latin typeface="+mn-lt"/>
                        <a:ea typeface="+mn-ea"/>
                        <a:cs typeface="+mn-cs"/>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Consistency in data sharing across the health and care system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Establish working group to include ICB, Local Authority, VSCE and LPT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June 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ctr"/>
                      <a:r>
                        <a:rPr lang="en-GB" sz="1100" b="0" i="0" u="none" strike="noStrike" dirty="0">
                          <a:solidFill>
                            <a:srgbClr val="000000"/>
                          </a:solidFill>
                          <a:effectLst/>
                          <a:latin typeface="Calibri" panose="020F0502020204030204" pitchFamily="34" charset="0"/>
                        </a:rPr>
                        <a: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578693799"/>
                  </a:ext>
                </a:extLst>
              </a:tr>
            </a:tbl>
          </a:graphicData>
        </a:graphic>
      </p:graphicFrame>
      <p:sp>
        <p:nvSpPr>
          <p:cNvPr id="4" name="Google Shape;1383;p36">
            <a:extLst>
              <a:ext uri="{FF2B5EF4-FFF2-40B4-BE49-F238E27FC236}">
                <a16:creationId xmlns:a16="http://schemas.microsoft.com/office/drawing/2014/main" id="{2CF68E8B-66D2-7860-BD6A-C23D2E744D1A}"/>
              </a:ext>
            </a:extLst>
          </p:cNvPr>
          <p:cNvSpPr txBox="1"/>
          <p:nvPr/>
        </p:nvSpPr>
        <p:spPr>
          <a:xfrm>
            <a:off x="5416929" y="538116"/>
            <a:ext cx="6775072" cy="322262"/>
          </a:xfrm>
          <a:prstGeom prst="rect">
            <a:avLst/>
          </a:prstGeom>
          <a:noFill/>
          <a:ln>
            <a:noFill/>
          </a:ln>
        </p:spPr>
        <p:txBody>
          <a:bodyPr spcFirstLastPara="1" wrap="square" lIns="121900" tIns="121900" rIns="121900" bIns="121900" anchor="t" anchorCtr="0">
            <a:noAutofit/>
          </a:bodyPr>
          <a:lstStyle/>
          <a:p>
            <a:r>
              <a:rPr lang="en-GB" sz="800" b="1" dirty="0">
                <a:solidFill>
                  <a:srgbClr val="434343"/>
                </a:solidFill>
                <a:latin typeface="Roboto"/>
                <a:ea typeface="Roboto"/>
                <a:cs typeface="Roboto"/>
                <a:sym typeface="Roboto"/>
              </a:rPr>
              <a:t>We will continue to monthly highlight report overall Transformation delivery to Transformation Quality Improvement Delivery Group </a:t>
            </a:r>
            <a:endParaRPr sz="800" b="1" dirty="0">
              <a:solidFill>
                <a:srgbClr val="434343"/>
              </a:solidFill>
              <a:latin typeface="Roboto"/>
              <a:ea typeface="Roboto"/>
              <a:cs typeface="Roboto"/>
              <a:sym typeface="Roboto"/>
            </a:endParaRPr>
          </a:p>
        </p:txBody>
      </p:sp>
    </p:spTree>
    <p:extLst>
      <p:ext uri="{BB962C8B-B14F-4D97-AF65-F5344CB8AC3E}">
        <p14:creationId xmlns:p14="http://schemas.microsoft.com/office/powerpoint/2010/main" val="307175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7"/>
        <p:cNvGrpSpPr/>
        <p:nvPr/>
      </p:nvGrpSpPr>
      <p:grpSpPr>
        <a:xfrm>
          <a:off x="0" y="0"/>
          <a:ext cx="0" cy="0"/>
          <a:chOff x="0" y="0"/>
          <a:chExt cx="0" cy="0"/>
        </a:xfrm>
      </p:grpSpPr>
      <p:pic>
        <p:nvPicPr>
          <p:cNvPr id="8" name="Picture 7">
            <a:extLst>
              <a:ext uri="{FF2B5EF4-FFF2-40B4-BE49-F238E27FC236}">
                <a16:creationId xmlns:a16="http://schemas.microsoft.com/office/drawing/2014/main" id="{5183677B-50EF-8511-282F-A8647C111D73}"/>
              </a:ext>
            </a:extLst>
          </p:cNvPr>
          <p:cNvPicPr>
            <a:picLocks noChangeAspect="1"/>
          </p:cNvPicPr>
          <p:nvPr/>
        </p:nvPicPr>
        <p:blipFill>
          <a:blip r:embed="rId3"/>
          <a:stretch>
            <a:fillRect/>
          </a:stretch>
        </p:blipFill>
        <p:spPr>
          <a:xfrm>
            <a:off x="95415" y="1576295"/>
            <a:ext cx="12192000" cy="5281705"/>
          </a:xfrm>
          <a:prstGeom prst="rect">
            <a:avLst/>
          </a:prstGeom>
        </p:spPr>
      </p:pic>
      <p:sp>
        <p:nvSpPr>
          <p:cNvPr id="4" name="Arrow: Down 3">
            <a:extLst>
              <a:ext uri="{FF2B5EF4-FFF2-40B4-BE49-F238E27FC236}">
                <a16:creationId xmlns:a16="http://schemas.microsoft.com/office/drawing/2014/main" id="{2ECF10E1-33E1-4D3D-F4DE-1E63616D97BA}"/>
              </a:ext>
            </a:extLst>
          </p:cNvPr>
          <p:cNvSpPr>
            <a:spLocks/>
          </p:cNvSpPr>
          <p:nvPr/>
        </p:nvSpPr>
        <p:spPr>
          <a:xfrm rot="16200000">
            <a:off x="2549556" y="-1831050"/>
            <a:ext cx="1094297" cy="5369047"/>
          </a:xfrm>
          <a:prstGeom prst="downArrow">
            <a:avLst/>
          </a:prstGeom>
          <a:solidFill>
            <a:srgbClr val="FBC22D"/>
          </a:solidFill>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1382" name="Google Shape;1382;p36"/>
          <p:cNvSpPr txBox="1">
            <a:spLocks noGrp="1"/>
          </p:cNvSpPr>
          <p:nvPr>
            <p:ph type="title"/>
          </p:nvPr>
        </p:nvSpPr>
        <p:spPr>
          <a:xfrm>
            <a:off x="397494" y="187565"/>
            <a:ext cx="4456517" cy="1282000"/>
          </a:xfrm>
          <a:prstGeom prst="rect">
            <a:avLst/>
          </a:prstGeom>
        </p:spPr>
        <p:txBody>
          <a:bodyPr spcFirstLastPara="1" vert="horz" wrap="square" lIns="121900" tIns="121900" rIns="121900" bIns="121900" rtlCol="0" anchor="ctr" anchorCtr="0">
            <a:noAutofit/>
          </a:bodyPr>
          <a:lstStyle/>
          <a:p>
            <a:r>
              <a:rPr lang="en-GB" sz="4000" dirty="0">
                <a:solidFill>
                  <a:schemeClr val="accent5">
                    <a:lumMod val="50000"/>
                  </a:schemeClr>
                </a:solidFill>
                <a:latin typeface="Segoe UI Black" panose="020B0A02040204020203" pitchFamily="34" charset="0"/>
                <a:ea typeface="Segoe UI Black" panose="020B0A02040204020203" pitchFamily="34" charset="0"/>
                <a:cs typeface="Noto Sans"/>
                <a:sym typeface="Noto Sans"/>
              </a:rPr>
              <a:t>Transformation Priorities 25/26</a:t>
            </a:r>
            <a:endParaRPr lang="en-GB" sz="1400" dirty="0">
              <a:solidFill>
                <a:schemeClr val="accent5">
                  <a:lumMod val="50000"/>
                </a:schemeClr>
              </a:solidFill>
              <a:latin typeface="Segoe UI Black" panose="020B0A02040204020203" pitchFamily="34" charset="0"/>
              <a:ea typeface="Segoe UI Black" panose="020B0A02040204020203" pitchFamily="34" charset="0"/>
            </a:endParaRPr>
          </a:p>
        </p:txBody>
      </p:sp>
      <p:sp>
        <p:nvSpPr>
          <p:cNvPr id="1383" name="Google Shape;1383;p36"/>
          <p:cNvSpPr txBox="1"/>
          <p:nvPr/>
        </p:nvSpPr>
        <p:spPr>
          <a:xfrm>
            <a:off x="412181" y="1343042"/>
            <a:ext cx="6013637" cy="1025560"/>
          </a:xfrm>
          <a:prstGeom prst="rect">
            <a:avLst/>
          </a:prstGeom>
          <a:noFill/>
          <a:ln>
            <a:noFill/>
          </a:ln>
        </p:spPr>
        <p:txBody>
          <a:bodyPr spcFirstLastPara="1" wrap="square" lIns="121900" tIns="121900" rIns="121900" bIns="121900" anchor="t" anchorCtr="0">
            <a:noAutofit/>
          </a:bodyPr>
          <a:lstStyle/>
          <a:p>
            <a:r>
              <a:rPr lang="en-GB" sz="1400" dirty="0">
                <a:solidFill>
                  <a:srgbClr val="434343"/>
                </a:solidFill>
                <a:latin typeface="Roboto"/>
                <a:ea typeface="Roboto"/>
                <a:cs typeface="Roboto"/>
                <a:sym typeface="Roboto"/>
              </a:rPr>
              <a:t>Transformation priorities defined as a key area of focus in the delivery of Trust Priorities e.g. Group Strategy (THRIVE) and will make the biggest positive impact on our patient and carer population and staff.</a:t>
            </a:r>
            <a:endParaRPr sz="1400" dirty="0">
              <a:solidFill>
                <a:srgbClr val="434343"/>
              </a:solidFill>
              <a:latin typeface="Roboto"/>
              <a:ea typeface="Roboto"/>
              <a:cs typeface="Roboto"/>
              <a:sym typeface="Roboto"/>
            </a:endParaRPr>
          </a:p>
        </p:txBody>
      </p:sp>
      <p:pic>
        <p:nvPicPr>
          <p:cNvPr id="2" name="Picture 1" descr="Logo&#10;&#10;Description automatically generated">
            <a:extLst>
              <a:ext uri="{FF2B5EF4-FFF2-40B4-BE49-F238E27FC236}">
                <a16:creationId xmlns:a16="http://schemas.microsoft.com/office/drawing/2014/main" id="{1C9A74BD-00E8-48D5-A7FA-548D61775EAC}"/>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217048" y="195326"/>
            <a:ext cx="1695111" cy="555208"/>
          </a:xfrm>
          <a:prstGeom prst="rect">
            <a:avLst/>
          </a:prstGeom>
        </p:spPr>
      </p:pic>
      <p:sp>
        <p:nvSpPr>
          <p:cNvPr id="9" name="Google Shape;391;p20">
            <a:extLst>
              <a:ext uri="{FF2B5EF4-FFF2-40B4-BE49-F238E27FC236}">
                <a16:creationId xmlns:a16="http://schemas.microsoft.com/office/drawing/2014/main" id="{8ACE286F-D6E3-025F-C281-76D59BE0D9D4}"/>
              </a:ext>
            </a:extLst>
          </p:cNvPr>
          <p:cNvSpPr/>
          <p:nvPr/>
        </p:nvSpPr>
        <p:spPr>
          <a:xfrm>
            <a:off x="668788" y="4030183"/>
            <a:ext cx="629543" cy="869369"/>
          </a:xfrm>
          <a:custGeom>
            <a:avLst/>
            <a:gdLst/>
            <a:ahLst/>
            <a:cxnLst/>
            <a:rect l="l" t="t" r="r" b="b"/>
            <a:pathLst>
              <a:path w="293" h="405" extrusionOk="0">
                <a:moveTo>
                  <a:pt x="293" y="147"/>
                </a:moveTo>
                <a:cubicBezTo>
                  <a:pt x="293" y="228"/>
                  <a:pt x="184" y="405"/>
                  <a:pt x="147" y="405"/>
                </a:cubicBezTo>
                <a:cubicBezTo>
                  <a:pt x="110" y="405"/>
                  <a:pt x="0" y="228"/>
                  <a:pt x="0" y="147"/>
                </a:cubicBezTo>
                <a:cubicBezTo>
                  <a:pt x="0" y="66"/>
                  <a:pt x="66" y="0"/>
                  <a:pt x="147" y="0"/>
                </a:cubicBezTo>
                <a:cubicBezTo>
                  <a:pt x="228" y="0"/>
                  <a:pt x="293" y="66"/>
                  <a:pt x="293" y="147"/>
                </a:cubicBezTo>
                <a:close/>
              </a:path>
            </a:pathLst>
          </a:custGeom>
          <a:solidFill>
            <a:schemeClr val="accent1"/>
          </a:solidFill>
          <a:ln>
            <a:noFill/>
          </a:ln>
        </p:spPr>
        <p:txBody>
          <a:bodyPr spcFirstLastPara="1" wrap="square" lIns="91433" tIns="45700" rIns="91433" bIns="45700" anchor="t" anchorCtr="0">
            <a:noAutofit/>
          </a:bodyPr>
          <a:lstStyle/>
          <a:p>
            <a:endParaRPr sz="900" dirty="0">
              <a:solidFill>
                <a:schemeClr val="dk1"/>
              </a:solidFill>
              <a:latin typeface="Calibri"/>
              <a:ea typeface="Calibri"/>
              <a:cs typeface="Calibri"/>
              <a:sym typeface="Calibri"/>
            </a:endParaRPr>
          </a:p>
        </p:txBody>
      </p:sp>
      <p:sp>
        <p:nvSpPr>
          <p:cNvPr id="10" name="Google Shape;406;p20">
            <a:extLst>
              <a:ext uri="{FF2B5EF4-FFF2-40B4-BE49-F238E27FC236}">
                <a16:creationId xmlns:a16="http://schemas.microsoft.com/office/drawing/2014/main" id="{6C289D7E-E602-285E-D8CE-C05A3F0C7978}"/>
              </a:ext>
            </a:extLst>
          </p:cNvPr>
          <p:cNvSpPr/>
          <p:nvPr/>
        </p:nvSpPr>
        <p:spPr>
          <a:xfrm>
            <a:off x="704348" y="3372447"/>
            <a:ext cx="2952468" cy="720383"/>
          </a:xfrm>
          <a:prstGeom prst="rect">
            <a:avLst/>
          </a:prstGeom>
          <a:noFill/>
          <a:ln>
            <a:noFill/>
          </a:ln>
        </p:spPr>
        <p:txBody>
          <a:bodyPr spcFirstLastPara="1" wrap="square" lIns="91433" tIns="45700" rIns="91433" bIns="45700" anchor="t" anchorCtr="0">
            <a:noAutofit/>
          </a:bodyPr>
          <a:lstStyle/>
          <a:p>
            <a:pPr>
              <a:lnSpc>
                <a:spcPct val="110000"/>
              </a:lnSpc>
            </a:pPr>
            <a:r>
              <a:rPr lang="en-GB" sz="2000" b="1" dirty="0">
                <a:solidFill>
                  <a:schemeClr val="accent1"/>
                </a:solidFill>
                <a:latin typeface="Noto Sans"/>
                <a:ea typeface="Noto Sans"/>
                <a:cs typeface="Noto Sans"/>
                <a:sym typeface="Noto Sans"/>
              </a:rPr>
              <a:t>Workforce &amp; Cultural</a:t>
            </a:r>
          </a:p>
          <a:p>
            <a:pPr>
              <a:lnSpc>
                <a:spcPct val="110000"/>
              </a:lnSpc>
            </a:pPr>
            <a:r>
              <a:rPr lang="en-GB" sz="2000" b="1" dirty="0">
                <a:solidFill>
                  <a:schemeClr val="accent1"/>
                </a:solidFill>
                <a:latin typeface="Noto Sans"/>
                <a:ea typeface="Noto Sans"/>
                <a:cs typeface="Noto Sans"/>
                <a:sym typeface="Noto Sans"/>
              </a:rPr>
              <a:t>Awareness</a:t>
            </a:r>
          </a:p>
        </p:txBody>
      </p:sp>
      <p:sp>
        <p:nvSpPr>
          <p:cNvPr id="11" name="Google Shape;401;p20">
            <a:extLst>
              <a:ext uri="{FF2B5EF4-FFF2-40B4-BE49-F238E27FC236}">
                <a16:creationId xmlns:a16="http://schemas.microsoft.com/office/drawing/2014/main" id="{8EB731D3-5208-600D-6CC3-7A103827EB45}"/>
              </a:ext>
            </a:extLst>
          </p:cNvPr>
          <p:cNvSpPr/>
          <p:nvPr/>
        </p:nvSpPr>
        <p:spPr>
          <a:xfrm rot="10800000">
            <a:off x="7944885" y="3959325"/>
            <a:ext cx="629543" cy="869369"/>
          </a:xfrm>
          <a:custGeom>
            <a:avLst/>
            <a:gdLst/>
            <a:ahLst/>
            <a:cxnLst/>
            <a:rect l="l" t="t" r="r" b="b"/>
            <a:pathLst>
              <a:path w="293" h="405" extrusionOk="0">
                <a:moveTo>
                  <a:pt x="293" y="147"/>
                </a:moveTo>
                <a:cubicBezTo>
                  <a:pt x="293" y="227"/>
                  <a:pt x="184" y="405"/>
                  <a:pt x="147" y="405"/>
                </a:cubicBezTo>
                <a:cubicBezTo>
                  <a:pt x="110" y="405"/>
                  <a:pt x="0" y="227"/>
                  <a:pt x="0" y="147"/>
                </a:cubicBezTo>
                <a:cubicBezTo>
                  <a:pt x="0" y="66"/>
                  <a:pt x="66" y="0"/>
                  <a:pt x="147" y="0"/>
                </a:cubicBezTo>
                <a:cubicBezTo>
                  <a:pt x="228" y="0"/>
                  <a:pt x="293" y="66"/>
                  <a:pt x="293" y="147"/>
                </a:cubicBezTo>
                <a:close/>
              </a:path>
            </a:pathLst>
          </a:custGeom>
          <a:solidFill>
            <a:srgbClr val="7030A0"/>
          </a:solidFill>
          <a:ln>
            <a:noFill/>
          </a:ln>
        </p:spPr>
        <p:txBody>
          <a:bodyPr spcFirstLastPara="1" wrap="square" lIns="91433" tIns="45700" rIns="91433" bIns="45700" anchor="t" anchorCtr="0">
            <a:noAutofit/>
          </a:bodyPr>
          <a:lstStyle/>
          <a:p>
            <a:endParaRPr sz="1867" dirty="0">
              <a:solidFill>
                <a:schemeClr val="dk1"/>
              </a:solidFill>
              <a:latin typeface="Calibri"/>
              <a:ea typeface="Calibri"/>
              <a:cs typeface="Calibri"/>
              <a:sym typeface="Calibri"/>
            </a:endParaRPr>
          </a:p>
        </p:txBody>
      </p:sp>
      <p:sp>
        <p:nvSpPr>
          <p:cNvPr id="12" name="Google Shape;408;p20">
            <a:extLst>
              <a:ext uri="{FF2B5EF4-FFF2-40B4-BE49-F238E27FC236}">
                <a16:creationId xmlns:a16="http://schemas.microsoft.com/office/drawing/2014/main" id="{4AD6C121-86A9-5903-A7E3-30873C2F2837}"/>
              </a:ext>
            </a:extLst>
          </p:cNvPr>
          <p:cNvSpPr/>
          <p:nvPr/>
        </p:nvSpPr>
        <p:spPr>
          <a:xfrm>
            <a:off x="8040886" y="4855104"/>
            <a:ext cx="2597576" cy="476477"/>
          </a:xfrm>
          <a:prstGeom prst="rect">
            <a:avLst/>
          </a:prstGeom>
          <a:noFill/>
          <a:ln>
            <a:noFill/>
          </a:ln>
        </p:spPr>
        <p:txBody>
          <a:bodyPr spcFirstLastPara="1" wrap="square" lIns="91433" tIns="45700" rIns="91433" bIns="45700" anchor="t" anchorCtr="0">
            <a:noAutofit/>
          </a:bodyPr>
          <a:lstStyle/>
          <a:p>
            <a:pPr>
              <a:lnSpc>
                <a:spcPct val="110000"/>
              </a:lnSpc>
            </a:pPr>
            <a:r>
              <a:rPr lang="en-GB" sz="2000" b="1" dirty="0">
                <a:solidFill>
                  <a:srgbClr val="7030A0"/>
                </a:solidFill>
                <a:latin typeface="Noto Sans"/>
                <a:ea typeface="Noto Sans"/>
                <a:cs typeface="Noto Sans"/>
                <a:sym typeface="Noto Sans"/>
              </a:rPr>
              <a:t>Improve Data Quality</a:t>
            </a:r>
          </a:p>
        </p:txBody>
      </p:sp>
      <p:sp>
        <p:nvSpPr>
          <p:cNvPr id="13" name="Google Shape;410;p20">
            <a:extLst>
              <a:ext uri="{FF2B5EF4-FFF2-40B4-BE49-F238E27FC236}">
                <a16:creationId xmlns:a16="http://schemas.microsoft.com/office/drawing/2014/main" id="{2A1F7201-FDFA-DD8F-CB5D-E7C6A6F77DEA}"/>
              </a:ext>
            </a:extLst>
          </p:cNvPr>
          <p:cNvSpPr/>
          <p:nvPr/>
        </p:nvSpPr>
        <p:spPr>
          <a:xfrm>
            <a:off x="5129282" y="3084830"/>
            <a:ext cx="4448597" cy="476477"/>
          </a:xfrm>
          <a:prstGeom prst="rect">
            <a:avLst/>
          </a:prstGeom>
          <a:noFill/>
          <a:ln>
            <a:noFill/>
          </a:ln>
        </p:spPr>
        <p:txBody>
          <a:bodyPr spcFirstLastPara="1" wrap="square" lIns="91433" tIns="45700" rIns="91433" bIns="45700" anchor="t" anchorCtr="0">
            <a:noAutofit/>
          </a:bodyPr>
          <a:lstStyle/>
          <a:p>
            <a:pPr>
              <a:lnSpc>
                <a:spcPct val="110000"/>
              </a:lnSpc>
            </a:pPr>
            <a:r>
              <a:rPr lang="en-GB" sz="2000" b="1" dirty="0">
                <a:solidFill>
                  <a:schemeClr val="accent4">
                    <a:lumMod val="75000"/>
                  </a:schemeClr>
                </a:solidFill>
                <a:latin typeface="Noto Sans"/>
                <a:ea typeface="Noto Sans"/>
                <a:cs typeface="Noto Sans"/>
                <a:sym typeface="Noto Sans"/>
              </a:rPr>
              <a:t>Coproduction and Lived Experience</a:t>
            </a:r>
          </a:p>
        </p:txBody>
      </p:sp>
      <p:sp>
        <p:nvSpPr>
          <p:cNvPr id="14" name="Google Shape;401;p20">
            <a:extLst>
              <a:ext uri="{FF2B5EF4-FFF2-40B4-BE49-F238E27FC236}">
                <a16:creationId xmlns:a16="http://schemas.microsoft.com/office/drawing/2014/main" id="{11ED74E5-6301-3741-F99B-6CE9DD0F94B5}"/>
              </a:ext>
            </a:extLst>
          </p:cNvPr>
          <p:cNvSpPr/>
          <p:nvPr/>
        </p:nvSpPr>
        <p:spPr>
          <a:xfrm>
            <a:off x="5486079" y="3766583"/>
            <a:ext cx="629543" cy="869369"/>
          </a:xfrm>
          <a:custGeom>
            <a:avLst/>
            <a:gdLst/>
            <a:ahLst/>
            <a:cxnLst/>
            <a:rect l="l" t="t" r="r" b="b"/>
            <a:pathLst>
              <a:path w="293" h="405" extrusionOk="0">
                <a:moveTo>
                  <a:pt x="293" y="147"/>
                </a:moveTo>
                <a:cubicBezTo>
                  <a:pt x="293" y="227"/>
                  <a:pt x="184" y="405"/>
                  <a:pt x="147" y="405"/>
                </a:cubicBezTo>
                <a:cubicBezTo>
                  <a:pt x="110" y="405"/>
                  <a:pt x="0" y="227"/>
                  <a:pt x="0" y="147"/>
                </a:cubicBezTo>
                <a:cubicBezTo>
                  <a:pt x="0" y="66"/>
                  <a:pt x="66" y="0"/>
                  <a:pt x="147" y="0"/>
                </a:cubicBezTo>
                <a:cubicBezTo>
                  <a:pt x="228" y="0"/>
                  <a:pt x="293" y="66"/>
                  <a:pt x="293" y="147"/>
                </a:cubicBezTo>
                <a:close/>
              </a:path>
            </a:pathLst>
          </a:custGeom>
          <a:solidFill>
            <a:schemeClr val="accent4">
              <a:lumMod val="75000"/>
            </a:schemeClr>
          </a:solidFill>
          <a:ln>
            <a:noFill/>
          </a:ln>
        </p:spPr>
        <p:txBody>
          <a:bodyPr spcFirstLastPara="1" wrap="square" lIns="91433" tIns="45700" rIns="91433" bIns="45700" anchor="t" anchorCtr="0">
            <a:noAutofit/>
          </a:bodyPr>
          <a:lstStyle/>
          <a:p>
            <a:endParaRPr sz="1867" dirty="0">
              <a:solidFill>
                <a:schemeClr val="dk1"/>
              </a:solidFill>
              <a:latin typeface="Calibri"/>
              <a:ea typeface="Calibri"/>
              <a:cs typeface="Calibri"/>
              <a:sym typeface="Calibri"/>
            </a:endParaRPr>
          </a:p>
        </p:txBody>
      </p:sp>
      <p:grpSp>
        <p:nvGrpSpPr>
          <p:cNvPr id="17" name="Google Shape;400;p20">
            <a:extLst>
              <a:ext uri="{FF2B5EF4-FFF2-40B4-BE49-F238E27FC236}">
                <a16:creationId xmlns:a16="http://schemas.microsoft.com/office/drawing/2014/main" id="{82F8D80C-1D98-B952-BACA-A9B8314F8D09}"/>
              </a:ext>
            </a:extLst>
          </p:cNvPr>
          <p:cNvGrpSpPr/>
          <p:nvPr/>
        </p:nvGrpSpPr>
        <p:grpSpPr>
          <a:xfrm rot="10592543">
            <a:off x="3513471" y="4827251"/>
            <a:ext cx="629543" cy="869369"/>
            <a:chOff x="5258639" y="2360214"/>
            <a:chExt cx="629543" cy="869369"/>
          </a:xfrm>
          <a:solidFill>
            <a:srgbClr val="00B0F0"/>
          </a:solidFill>
        </p:grpSpPr>
        <p:sp>
          <p:nvSpPr>
            <p:cNvPr id="18" name="Google Shape;401;p20">
              <a:extLst>
                <a:ext uri="{FF2B5EF4-FFF2-40B4-BE49-F238E27FC236}">
                  <a16:creationId xmlns:a16="http://schemas.microsoft.com/office/drawing/2014/main" id="{CD21F652-E9F3-770D-A516-2EA0E665644B}"/>
                </a:ext>
              </a:extLst>
            </p:cNvPr>
            <p:cNvSpPr/>
            <p:nvPr/>
          </p:nvSpPr>
          <p:spPr>
            <a:xfrm>
              <a:off x="5258639" y="2360214"/>
              <a:ext cx="629543" cy="869369"/>
            </a:xfrm>
            <a:custGeom>
              <a:avLst/>
              <a:gdLst/>
              <a:ahLst/>
              <a:cxnLst/>
              <a:rect l="l" t="t" r="r" b="b"/>
              <a:pathLst>
                <a:path w="293" h="405" extrusionOk="0">
                  <a:moveTo>
                    <a:pt x="293" y="147"/>
                  </a:moveTo>
                  <a:cubicBezTo>
                    <a:pt x="293" y="227"/>
                    <a:pt x="184" y="405"/>
                    <a:pt x="147" y="405"/>
                  </a:cubicBezTo>
                  <a:cubicBezTo>
                    <a:pt x="110" y="405"/>
                    <a:pt x="0" y="227"/>
                    <a:pt x="0" y="147"/>
                  </a:cubicBezTo>
                  <a:cubicBezTo>
                    <a:pt x="0" y="66"/>
                    <a:pt x="66" y="0"/>
                    <a:pt x="147" y="0"/>
                  </a:cubicBezTo>
                  <a:cubicBezTo>
                    <a:pt x="228" y="0"/>
                    <a:pt x="293" y="66"/>
                    <a:pt x="293" y="147"/>
                  </a:cubicBezTo>
                  <a:close/>
                </a:path>
              </a:pathLst>
            </a:custGeom>
            <a:grpFill/>
            <a:ln>
              <a:noFill/>
            </a:ln>
          </p:spPr>
          <p:txBody>
            <a:bodyPr spcFirstLastPara="1" wrap="square" lIns="91433" tIns="45700" rIns="91433" bIns="45700" anchor="t" anchorCtr="0">
              <a:noAutofit/>
            </a:bodyPr>
            <a:lstStyle/>
            <a:p>
              <a:endParaRPr sz="1867" dirty="0">
                <a:solidFill>
                  <a:schemeClr val="dk1"/>
                </a:solidFill>
                <a:latin typeface="Calibri"/>
                <a:ea typeface="Calibri"/>
                <a:cs typeface="Calibri"/>
                <a:sym typeface="Calibri"/>
              </a:endParaRPr>
            </a:p>
          </p:txBody>
        </p:sp>
        <p:sp>
          <p:nvSpPr>
            <p:cNvPr id="19" name="Google Shape;402;p20">
              <a:extLst>
                <a:ext uri="{FF2B5EF4-FFF2-40B4-BE49-F238E27FC236}">
                  <a16:creationId xmlns:a16="http://schemas.microsoft.com/office/drawing/2014/main" id="{3356DCD1-6025-92E5-EC71-62B61213F174}"/>
                </a:ext>
              </a:extLst>
            </p:cNvPr>
            <p:cNvSpPr/>
            <p:nvPr/>
          </p:nvSpPr>
          <p:spPr>
            <a:xfrm>
              <a:off x="5312237" y="2423091"/>
              <a:ext cx="524165" cy="523257"/>
            </a:xfrm>
            <a:prstGeom prst="ellipse">
              <a:avLst/>
            </a:prstGeom>
            <a:grpFill/>
            <a:ln>
              <a:noFill/>
            </a:ln>
          </p:spPr>
          <p:txBody>
            <a:bodyPr spcFirstLastPara="1" wrap="square" lIns="91433" tIns="45700" rIns="91433" bIns="45700" anchor="t" anchorCtr="0">
              <a:noAutofit/>
            </a:bodyPr>
            <a:lstStyle/>
            <a:p>
              <a:endParaRPr sz="1867">
                <a:solidFill>
                  <a:schemeClr val="dk1"/>
                </a:solidFill>
                <a:latin typeface="Calibri"/>
                <a:ea typeface="Calibri"/>
                <a:cs typeface="Calibri"/>
                <a:sym typeface="Calibri"/>
              </a:endParaRPr>
            </a:p>
          </p:txBody>
        </p:sp>
      </p:grpSp>
      <p:sp>
        <p:nvSpPr>
          <p:cNvPr id="20" name="Google Shape;408;p20">
            <a:extLst>
              <a:ext uri="{FF2B5EF4-FFF2-40B4-BE49-F238E27FC236}">
                <a16:creationId xmlns:a16="http://schemas.microsoft.com/office/drawing/2014/main" id="{57AFE976-147D-F3D6-A722-A2FF9910CBB2}"/>
              </a:ext>
            </a:extLst>
          </p:cNvPr>
          <p:cNvSpPr/>
          <p:nvPr/>
        </p:nvSpPr>
        <p:spPr>
          <a:xfrm>
            <a:off x="3828242" y="5835423"/>
            <a:ext cx="2597576" cy="476477"/>
          </a:xfrm>
          <a:prstGeom prst="rect">
            <a:avLst/>
          </a:prstGeom>
          <a:noFill/>
          <a:ln>
            <a:noFill/>
          </a:ln>
        </p:spPr>
        <p:txBody>
          <a:bodyPr spcFirstLastPara="1" wrap="square" lIns="91433" tIns="45700" rIns="91433" bIns="45700" anchor="t" anchorCtr="0">
            <a:noAutofit/>
          </a:bodyPr>
          <a:lstStyle/>
          <a:p>
            <a:pPr>
              <a:lnSpc>
                <a:spcPct val="110000"/>
              </a:lnSpc>
            </a:pPr>
            <a:r>
              <a:rPr lang="en-GB" sz="2000" b="1" dirty="0">
                <a:solidFill>
                  <a:srgbClr val="00B0F0"/>
                </a:solidFill>
                <a:latin typeface="Noto Sans"/>
                <a:ea typeface="Noto Sans"/>
                <a:cs typeface="Noto Sans"/>
                <a:sym typeface="Noto Sans"/>
              </a:rPr>
              <a:t>Partnership Working</a:t>
            </a:r>
          </a:p>
        </p:txBody>
      </p:sp>
      <p:pic>
        <p:nvPicPr>
          <p:cNvPr id="3" name="Picture 2">
            <a:extLst>
              <a:ext uri="{FF2B5EF4-FFF2-40B4-BE49-F238E27FC236}">
                <a16:creationId xmlns:a16="http://schemas.microsoft.com/office/drawing/2014/main" id="{1B2979FF-F061-0C60-7C92-3E2F75D1ACCF}"/>
              </a:ext>
            </a:extLst>
          </p:cNvPr>
          <p:cNvPicPr>
            <a:picLocks noChangeAspect="1"/>
          </p:cNvPicPr>
          <p:nvPr/>
        </p:nvPicPr>
        <p:blipFill>
          <a:blip r:embed="rId5"/>
          <a:stretch>
            <a:fillRect/>
          </a:stretch>
        </p:blipFill>
        <p:spPr>
          <a:xfrm>
            <a:off x="10501885" y="3429000"/>
            <a:ext cx="1690115" cy="3399490"/>
          </a:xfrm>
          <a:prstGeom prst="rect">
            <a:avLst/>
          </a:prstGeom>
        </p:spPr>
      </p:pic>
      <p:pic>
        <p:nvPicPr>
          <p:cNvPr id="6" name="Picture 5">
            <a:extLst>
              <a:ext uri="{FF2B5EF4-FFF2-40B4-BE49-F238E27FC236}">
                <a16:creationId xmlns:a16="http://schemas.microsoft.com/office/drawing/2014/main" id="{95EEAC7D-782F-42F7-AC95-9D89FB0289EE}"/>
              </a:ext>
            </a:extLst>
          </p:cNvPr>
          <p:cNvPicPr>
            <a:picLocks noChangeAspect="1"/>
          </p:cNvPicPr>
          <p:nvPr/>
        </p:nvPicPr>
        <p:blipFill>
          <a:blip r:embed="rId6"/>
          <a:stretch>
            <a:fillRect/>
          </a:stretch>
        </p:blipFill>
        <p:spPr>
          <a:xfrm>
            <a:off x="8726910" y="4350005"/>
            <a:ext cx="512368" cy="373206"/>
          </a:xfrm>
          <a:prstGeom prst="rect">
            <a:avLst/>
          </a:prstGeom>
        </p:spPr>
      </p:pic>
      <p:pic>
        <p:nvPicPr>
          <p:cNvPr id="15" name="Picture 14">
            <a:extLst>
              <a:ext uri="{FF2B5EF4-FFF2-40B4-BE49-F238E27FC236}">
                <a16:creationId xmlns:a16="http://schemas.microsoft.com/office/drawing/2014/main" id="{E819CB40-93A0-35D9-7836-63B00BD11141}"/>
              </a:ext>
            </a:extLst>
          </p:cNvPr>
          <p:cNvPicPr>
            <a:picLocks noChangeAspect="1"/>
          </p:cNvPicPr>
          <p:nvPr/>
        </p:nvPicPr>
        <p:blipFill>
          <a:blip r:embed="rId7"/>
          <a:stretch>
            <a:fillRect/>
          </a:stretch>
        </p:blipFill>
        <p:spPr>
          <a:xfrm>
            <a:off x="2849230" y="5425439"/>
            <a:ext cx="604213" cy="378463"/>
          </a:xfrm>
          <a:prstGeom prst="rect">
            <a:avLst/>
          </a:prstGeom>
        </p:spPr>
      </p:pic>
      <p:pic>
        <p:nvPicPr>
          <p:cNvPr id="21" name="Picture 20">
            <a:extLst>
              <a:ext uri="{FF2B5EF4-FFF2-40B4-BE49-F238E27FC236}">
                <a16:creationId xmlns:a16="http://schemas.microsoft.com/office/drawing/2014/main" id="{7A903E3E-058D-7FD2-5BEC-FE194718AC64}"/>
              </a:ext>
            </a:extLst>
          </p:cNvPr>
          <p:cNvPicPr>
            <a:picLocks noChangeAspect="1"/>
          </p:cNvPicPr>
          <p:nvPr/>
        </p:nvPicPr>
        <p:blipFill>
          <a:blip r:embed="rId8"/>
          <a:stretch>
            <a:fillRect/>
          </a:stretch>
        </p:blipFill>
        <p:spPr>
          <a:xfrm>
            <a:off x="4767973" y="3959325"/>
            <a:ext cx="593255" cy="390680"/>
          </a:xfrm>
          <a:prstGeom prst="rect">
            <a:avLst/>
          </a:prstGeom>
        </p:spPr>
      </p:pic>
      <p:pic>
        <p:nvPicPr>
          <p:cNvPr id="23" name="Picture 22">
            <a:extLst>
              <a:ext uri="{FF2B5EF4-FFF2-40B4-BE49-F238E27FC236}">
                <a16:creationId xmlns:a16="http://schemas.microsoft.com/office/drawing/2014/main" id="{445E4878-69A8-A276-7358-F45E001599D1}"/>
              </a:ext>
            </a:extLst>
          </p:cNvPr>
          <p:cNvPicPr>
            <a:picLocks noChangeAspect="1"/>
          </p:cNvPicPr>
          <p:nvPr/>
        </p:nvPicPr>
        <p:blipFill>
          <a:blip r:embed="rId9"/>
          <a:stretch>
            <a:fillRect/>
          </a:stretch>
        </p:blipFill>
        <p:spPr>
          <a:xfrm>
            <a:off x="1324602" y="4132073"/>
            <a:ext cx="573837" cy="35864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Down 2">
            <a:extLst>
              <a:ext uri="{FF2B5EF4-FFF2-40B4-BE49-F238E27FC236}">
                <a16:creationId xmlns:a16="http://schemas.microsoft.com/office/drawing/2014/main" id="{DEC1825F-BEC4-A1A7-CAA5-C38C8008A709}"/>
              </a:ext>
            </a:extLst>
          </p:cNvPr>
          <p:cNvSpPr/>
          <p:nvPr/>
        </p:nvSpPr>
        <p:spPr>
          <a:xfrm rot="10800000">
            <a:off x="102098" y="95948"/>
            <a:ext cx="1872543" cy="6569771"/>
          </a:xfrm>
          <a:prstGeom prst="downArrow">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GB"/>
          </a:p>
        </p:txBody>
      </p:sp>
      <p:pic>
        <p:nvPicPr>
          <p:cNvPr id="4" name="Picture 3" descr="Logo&#10;&#10;Description automatically generated">
            <a:extLst>
              <a:ext uri="{FF2B5EF4-FFF2-40B4-BE49-F238E27FC236}">
                <a16:creationId xmlns:a16="http://schemas.microsoft.com/office/drawing/2014/main" id="{659F87BC-EC3B-884B-04E9-E78C1E90048E}"/>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130406" y="95949"/>
            <a:ext cx="1695111" cy="555208"/>
          </a:xfrm>
          <a:prstGeom prst="rect">
            <a:avLst/>
          </a:prstGeom>
        </p:spPr>
      </p:pic>
      <p:graphicFrame>
        <p:nvGraphicFramePr>
          <p:cNvPr id="5" name="Table 5">
            <a:extLst>
              <a:ext uri="{FF2B5EF4-FFF2-40B4-BE49-F238E27FC236}">
                <a16:creationId xmlns:a16="http://schemas.microsoft.com/office/drawing/2014/main" id="{19E367C2-BAA0-8D9C-3450-0C04EC12FD97}"/>
              </a:ext>
            </a:extLst>
          </p:cNvPr>
          <p:cNvGraphicFramePr>
            <a:graphicFrameLocks noGrp="1"/>
          </p:cNvGraphicFramePr>
          <p:nvPr>
            <p:extLst>
              <p:ext uri="{D42A27DB-BD31-4B8C-83A1-F6EECF244321}">
                <p14:modId xmlns:p14="http://schemas.microsoft.com/office/powerpoint/2010/main" val="1089919064"/>
              </p:ext>
            </p:extLst>
          </p:nvPr>
        </p:nvGraphicFramePr>
        <p:xfrm>
          <a:off x="915750" y="1104765"/>
          <a:ext cx="11009548" cy="5537124"/>
        </p:xfrm>
        <a:graphic>
          <a:graphicData uri="http://schemas.openxmlformats.org/drawingml/2006/table">
            <a:tbl>
              <a:tblPr firstRow="1" bandRow="1">
                <a:tableStyleId>{5940675A-B579-460E-94D1-54222C63F5DA}</a:tableStyleId>
              </a:tblPr>
              <a:tblGrid>
                <a:gridCol w="2752387">
                  <a:extLst>
                    <a:ext uri="{9D8B030D-6E8A-4147-A177-3AD203B41FA5}">
                      <a16:colId xmlns:a16="http://schemas.microsoft.com/office/drawing/2014/main" val="3388969220"/>
                    </a:ext>
                  </a:extLst>
                </a:gridCol>
                <a:gridCol w="2752387">
                  <a:extLst>
                    <a:ext uri="{9D8B030D-6E8A-4147-A177-3AD203B41FA5}">
                      <a16:colId xmlns:a16="http://schemas.microsoft.com/office/drawing/2014/main" val="945543632"/>
                    </a:ext>
                  </a:extLst>
                </a:gridCol>
                <a:gridCol w="2752387">
                  <a:extLst>
                    <a:ext uri="{9D8B030D-6E8A-4147-A177-3AD203B41FA5}">
                      <a16:colId xmlns:a16="http://schemas.microsoft.com/office/drawing/2014/main" val="1984267506"/>
                    </a:ext>
                  </a:extLst>
                </a:gridCol>
                <a:gridCol w="2752387">
                  <a:extLst>
                    <a:ext uri="{9D8B030D-6E8A-4147-A177-3AD203B41FA5}">
                      <a16:colId xmlns:a16="http://schemas.microsoft.com/office/drawing/2014/main" val="4110519349"/>
                    </a:ext>
                  </a:extLst>
                </a:gridCol>
              </a:tblGrid>
              <a:tr h="838278">
                <a:tc>
                  <a:txBody>
                    <a:bodyPr/>
                    <a:lstStyle/>
                    <a:p>
                      <a:pPr algn="ctr"/>
                      <a:r>
                        <a:rPr lang="en-GB" sz="2000" b="1" dirty="0">
                          <a:solidFill>
                            <a:schemeClr val="bg1"/>
                          </a:solidFill>
                        </a:rPr>
                        <a:t>Key Priority</a:t>
                      </a:r>
                    </a:p>
                  </a:txBody>
                  <a:tcPr anchor="ctr">
                    <a:solidFill>
                      <a:schemeClr val="accent5">
                        <a:lumMod val="50000"/>
                      </a:schemeClr>
                    </a:solidFill>
                  </a:tcPr>
                </a:tc>
                <a:tc>
                  <a:txBody>
                    <a:bodyPr/>
                    <a:lstStyle/>
                    <a:p>
                      <a:pPr algn="ctr"/>
                      <a:r>
                        <a:rPr lang="en-GB" sz="2000" b="1" kern="1200" dirty="0">
                          <a:solidFill>
                            <a:schemeClr val="bg1"/>
                          </a:solidFill>
                          <a:latin typeface="+mn-lt"/>
                          <a:ea typeface="+mn-ea"/>
                          <a:cs typeface="+mn-cs"/>
                        </a:rPr>
                        <a:t>Current position</a:t>
                      </a:r>
                    </a:p>
                  </a:txBody>
                  <a:tcPr anchor="ctr">
                    <a:solidFill>
                      <a:schemeClr val="accent5">
                        <a:lumMod val="50000"/>
                      </a:schemeClr>
                    </a:solidFill>
                  </a:tcPr>
                </a:tc>
                <a:tc>
                  <a:txBody>
                    <a:bodyPr/>
                    <a:lstStyle/>
                    <a:p>
                      <a:pPr algn="ctr"/>
                      <a:r>
                        <a:rPr lang="en-GB" sz="2000" b="1" kern="1200" dirty="0">
                          <a:solidFill>
                            <a:schemeClr val="bg1"/>
                          </a:solidFill>
                          <a:latin typeface="+mn-lt"/>
                          <a:ea typeface="+mn-ea"/>
                          <a:cs typeface="+mn-cs"/>
                        </a:rPr>
                        <a:t>Aim</a:t>
                      </a:r>
                      <a:br>
                        <a:rPr lang="en-GB" sz="2000" b="1" kern="1200" dirty="0">
                          <a:solidFill>
                            <a:schemeClr val="bg1"/>
                          </a:solidFill>
                          <a:latin typeface="+mn-lt"/>
                          <a:ea typeface="+mn-ea"/>
                          <a:cs typeface="+mn-cs"/>
                        </a:rPr>
                      </a:br>
                      <a:r>
                        <a:rPr lang="en-GB" sz="2000" b="1" kern="1200" dirty="0">
                          <a:solidFill>
                            <a:schemeClr val="bg1"/>
                          </a:solidFill>
                          <a:latin typeface="+mn-lt"/>
                          <a:ea typeface="+mn-ea"/>
                          <a:cs typeface="+mn-cs"/>
                        </a:rPr>
                        <a:t> (SMART)</a:t>
                      </a:r>
                    </a:p>
                  </a:txBody>
                  <a:tcPr anchor="ctr">
                    <a:solidFill>
                      <a:schemeClr val="accent5">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b="1" kern="1200" dirty="0">
                          <a:solidFill>
                            <a:schemeClr val="bg1"/>
                          </a:solidFill>
                          <a:latin typeface="+mn-lt"/>
                          <a:ea typeface="+mn-ea"/>
                          <a:cs typeface="+mn-cs"/>
                        </a:rPr>
                        <a:t>Expected Impact (Metrics)</a:t>
                      </a:r>
                    </a:p>
                  </a:txBody>
                  <a:tcPr anchor="ctr">
                    <a:solidFill>
                      <a:schemeClr val="accent5">
                        <a:lumMod val="50000"/>
                      </a:schemeClr>
                    </a:solidFill>
                  </a:tcPr>
                </a:tc>
                <a:extLst>
                  <a:ext uri="{0D108BD9-81ED-4DB2-BD59-A6C34878D82A}">
                    <a16:rowId xmlns:a16="http://schemas.microsoft.com/office/drawing/2014/main" val="312172828"/>
                  </a:ext>
                </a:extLst>
              </a:tr>
              <a:tr h="1160703">
                <a:tc>
                  <a:txBody>
                    <a:bodyPr/>
                    <a:lstStyle/>
                    <a:p>
                      <a:r>
                        <a:rPr lang="en-GB" sz="1200" dirty="0"/>
                        <a:t>Workforce and Cultural Awareness</a:t>
                      </a:r>
                    </a:p>
                  </a:txBody>
                  <a:tcPr>
                    <a:solidFill>
                      <a:schemeClr val="bg1"/>
                    </a:solidFill>
                  </a:tcPr>
                </a:tc>
                <a:tc>
                  <a:txBody>
                    <a:bodyPr/>
                    <a:lstStyle/>
                    <a:p>
                      <a:r>
                        <a:rPr lang="en-GB" sz="1200" dirty="0"/>
                        <a:t>2024 staff survey results indicated a rise in the experience of discrimination by Ethnic and cultural Minority staff. "Experience of racism and discrimination" will be a workstream under the OFOW programme.</a:t>
                      </a:r>
                    </a:p>
                  </a:txBody>
                  <a:tcPr>
                    <a:solidFill>
                      <a:schemeClr val="bg1"/>
                    </a:solidFill>
                  </a:tcPr>
                </a:tc>
                <a:tc>
                  <a:txBody>
                    <a:bodyPr/>
                    <a:lstStyle/>
                    <a:p>
                      <a:r>
                        <a:rPr lang="en-GB" sz="1200" dirty="0"/>
                        <a:t>To improve the experience of ECM staff as reported through the staff survey (WRES indicators 5, 6 and 8). Latter to be specified following workstream meetings with change leaders.</a:t>
                      </a:r>
                    </a:p>
                  </a:txBody>
                  <a:tcPr>
                    <a:solidFill>
                      <a:schemeClr val="bg1"/>
                    </a:solidFill>
                  </a:tcPr>
                </a:tc>
                <a:tc>
                  <a:txBody>
                    <a:bodyPr/>
                    <a:lstStyle/>
                    <a:p>
                      <a:r>
                        <a:rPr lang="en-GB" sz="1200" dirty="0"/>
                        <a:t>tbc</a:t>
                      </a:r>
                    </a:p>
                  </a:txBody>
                  <a:tcPr>
                    <a:solidFill>
                      <a:schemeClr val="bg1"/>
                    </a:solidFill>
                  </a:tcPr>
                </a:tc>
                <a:extLst>
                  <a:ext uri="{0D108BD9-81ED-4DB2-BD59-A6C34878D82A}">
                    <a16:rowId xmlns:a16="http://schemas.microsoft.com/office/drawing/2014/main" val="3195363576"/>
                  </a:ext>
                </a:extLst>
              </a:tr>
              <a:tr h="1160703">
                <a:tc>
                  <a:txBody>
                    <a:bodyPr/>
                    <a:lstStyle/>
                    <a:p>
                      <a:r>
                        <a:rPr lang="en-GB" sz="1200" dirty="0"/>
                        <a:t>Coproduction and Lived Experience</a:t>
                      </a:r>
                    </a:p>
                  </a:txBody>
                  <a:tcPr>
                    <a:solidFill>
                      <a:schemeClr val="bg1"/>
                    </a:solidFill>
                  </a:tcPr>
                </a:tc>
                <a:tc>
                  <a:txBody>
                    <a:bodyPr/>
                    <a:lstStyle/>
                    <a:p>
                      <a:r>
                        <a:rPr lang="en-GB" sz="1200" dirty="0"/>
                        <a:t>Patient Experience is captured through a range of tools and mechanisms across the Trust, but there are gaps in terms of capturing the experiences of those from marginalised or racialised communities.</a:t>
                      </a:r>
                    </a:p>
                  </a:txBody>
                  <a:tcPr>
                    <a:solidFill>
                      <a:schemeClr val="bg1"/>
                    </a:solidFill>
                  </a:tcPr>
                </a:tc>
                <a:tc>
                  <a:txBody>
                    <a:bodyPr/>
                    <a:lstStyle/>
                    <a:p>
                      <a:r>
                        <a:rPr lang="en-GB" sz="1200" dirty="0"/>
                        <a:t>Agreeing/co-producing with racialised and ethnically and culturally diverse experts by experience which of these access, experience and outcomes measures to monitor routinely. </a:t>
                      </a:r>
                    </a:p>
                  </a:txBody>
                  <a:tcPr>
                    <a:solidFill>
                      <a:schemeClr val="bg1"/>
                    </a:solidFill>
                  </a:tcPr>
                </a:tc>
                <a:tc>
                  <a:txBody>
                    <a:bodyPr/>
                    <a:lstStyle/>
                    <a:p>
                      <a:r>
                        <a:rPr lang="en-GB" sz="1200" dirty="0"/>
                        <a:t>A suit of measures alongside CQC I Statements which will be used to inform transformation and quality improvement and will be reported to Trust Board</a:t>
                      </a:r>
                    </a:p>
                  </a:txBody>
                  <a:tcPr>
                    <a:solidFill>
                      <a:schemeClr val="bg1"/>
                    </a:solidFill>
                  </a:tcPr>
                </a:tc>
                <a:extLst>
                  <a:ext uri="{0D108BD9-81ED-4DB2-BD59-A6C34878D82A}">
                    <a16:rowId xmlns:a16="http://schemas.microsoft.com/office/drawing/2014/main" val="2271245562"/>
                  </a:ext>
                </a:extLst>
              </a:tr>
              <a:tr h="1160703">
                <a:tc>
                  <a:txBody>
                    <a:bodyPr/>
                    <a:lstStyle/>
                    <a:p>
                      <a:r>
                        <a:rPr lang="en-GB" sz="1200" dirty="0"/>
                        <a:t>Partnership Working</a:t>
                      </a:r>
                    </a:p>
                  </a:txBody>
                  <a:tcPr>
                    <a:solidFill>
                      <a:schemeClr val="bg1"/>
                    </a:solidFill>
                  </a:tcPr>
                </a:tc>
                <a:tc>
                  <a:txBody>
                    <a:bodyPr/>
                    <a:lstStyle/>
                    <a:p>
                      <a:r>
                        <a:rPr lang="en-GB" sz="1200" dirty="0"/>
                        <a:t>The Trust currently doesn’t have a framework for engaging and coproducing with racialised and marginalised communities in relation to mental health inequalities</a:t>
                      </a:r>
                    </a:p>
                  </a:txBody>
                  <a:tcPr>
                    <a:solidFill>
                      <a:schemeClr val="bg1"/>
                    </a:solidFill>
                  </a:tcPr>
                </a:tc>
                <a:tc>
                  <a:txBody>
                    <a:bodyPr/>
                    <a:lstStyle/>
                    <a:p>
                      <a:r>
                        <a:rPr lang="en-GB" sz="1200" dirty="0"/>
                        <a:t>To coproduce, test and design a framework with African Heritage Alliance which can be adopted across racialised and marginalised communities </a:t>
                      </a:r>
                    </a:p>
                  </a:txBody>
                  <a:tcPr>
                    <a:solidFill>
                      <a:schemeClr val="bg1"/>
                    </a:solidFill>
                  </a:tcPr>
                </a:tc>
                <a:tc>
                  <a:txBody>
                    <a:bodyPr/>
                    <a:lstStyle/>
                    <a:p>
                      <a:r>
                        <a:rPr lang="en-GB" sz="1200" dirty="0"/>
                        <a:t>The Trust will have a robust approach to working, engaging and coproducing with marginalised and racialised communities in relation to tackling health inequalities</a:t>
                      </a:r>
                    </a:p>
                  </a:txBody>
                  <a:tcPr>
                    <a:solidFill>
                      <a:schemeClr val="bg1"/>
                    </a:solidFill>
                  </a:tcPr>
                </a:tc>
                <a:extLst>
                  <a:ext uri="{0D108BD9-81ED-4DB2-BD59-A6C34878D82A}">
                    <a16:rowId xmlns:a16="http://schemas.microsoft.com/office/drawing/2014/main" val="2796842040"/>
                  </a:ext>
                </a:extLst>
              </a:tr>
              <a:tr h="1160703">
                <a:tc>
                  <a:txBody>
                    <a:bodyPr/>
                    <a:lstStyle/>
                    <a:p>
                      <a:r>
                        <a:rPr lang="en-GB" sz="1200" dirty="0"/>
                        <a:t>Improve Data Quality </a:t>
                      </a:r>
                    </a:p>
                  </a:txBody>
                  <a:tcPr>
                    <a:solidFill>
                      <a:schemeClr val="bg1"/>
                    </a:solidFill>
                  </a:tcPr>
                </a:tc>
                <a:tc>
                  <a:txBody>
                    <a:bodyPr/>
                    <a:lstStyle/>
                    <a:p>
                      <a:r>
                        <a:rPr lang="en-GB" sz="1200" dirty="0"/>
                        <a:t>Lack of consistency in sharing data across the system to provide robust insight in geographical and ethnicity profiling in relation to mental health inequalities</a:t>
                      </a:r>
                    </a:p>
                  </a:txBody>
                  <a:tcPr>
                    <a:solidFill>
                      <a:schemeClr val="bg1"/>
                    </a:solidFill>
                  </a:tcPr>
                </a:tc>
                <a:tc>
                  <a:txBody>
                    <a:bodyPr/>
                    <a:lstStyle/>
                    <a:p>
                      <a:r>
                        <a:rPr lang="en-GB" sz="1200" dirty="0"/>
                        <a:t>To have a consistent approach to data sharing and profiling to inform mental health inequalities</a:t>
                      </a:r>
                    </a:p>
                  </a:txBody>
                  <a:tcPr>
                    <a:solidFill>
                      <a:schemeClr val="bg1"/>
                    </a:solidFill>
                  </a:tcPr>
                </a:tc>
                <a:tc>
                  <a:txBody>
                    <a:bodyPr/>
                    <a:lstStyle/>
                    <a:p>
                      <a:r>
                        <a:rPr lang="en-GB" sz="1200" dirty="0"/>
                        <a:t>Trust and Partners to have robust data/insights into health inequalities aligned to Core 20 plus5 to inform service transformation and  coproduction with marginalised and racialised communities.</a:t>
                      </a:r>
                    </a:p>
                  </a:txBody>
                  <a:tcPr>
                    <a:solidFill>
                      <a:schemeClr val="bg1"/>
                    </a:solidFill>
                  </a:tcPr>
                </a:tc>
                <a:extLst>
                  <a:ext uri="{0D108BD9-81ED-4DB2-BD59-A6C34878D82A}">
                    <a16:rowId xmlns:a16="http://schemas.microsoft.com/office/drawing/2014/main" val="1219971359"/>
                  </a:ext>
                </a:extLst>
              </a:tr>
            </a:tbl>
          </a:graphicData>
        </a:graphic>
      </p:graphicFrame>
      <p:sp>
        <p:nvSpPr>
          <p:cNvPr id="9" name="TextBox 8">
            <a:extLst>
              <a:ext uri="{FF2B5EF4-FFF2-40B4-BE49-F238E27FC236}">
                <a16:creationId xmlns:a16="http://schemas.microsoft.com/office/drawing/2014/main" id="{2ED2CC7C-F6D1-5C87-438F-33D9C3A6AFF5}"/>
              </a:ext>
            </a:extLst>
          </p:cNvPr>
          <p:cNvSpPr txBox="1"/>
          <p:nvPr/>
        </p:nvSpPr>
        <p:spPr>
          <a:xfrm>
            <a:off x="805476" y="0"/>
            <a:ext cx="6916123" cy="1200329"/>
          </a:xfrm>
          <a:prstGeom prst="rect">
            <a:avLst/>
          </a:prstGeom>
          <a:noFill/>
        </p:spPr>
        <p:txBody>
          <a:bodyPr wrap="square">
            <a:spAutoFit/>
          </a:bodyPr>
          <a:lstStyle/>
          <a:p>
            <a:r>
              <a:rPr lang="en-GB" sz="3600" dirty="0">
                <a:solidFill>
                  <a:schemeClr val="accent5">
                    <a:lumMod val="50000"/>
                  </a:schemeClr>
                </a:solidFill>
                <a:latin typeface="Segoe UI Black" panose="020B0A02040204020203" pitchFamily="34" charset="0"/>
                <a:ea typeface="Segoe UI Black" panose="020B0A02040204020203" pitchFamily="34" charset="0"/>
                <a:cs typeface="Noto Sans"/>
                <a:sym typeface="Noto Sans"/>
              </a:rPr>
              <a:t>Transformation Priorities for 25/26</a:t>
            </a:r>
            <a:endParaRPr lang="en-GB" sz="1200" dirty="0">
              <a:solidFill>
                <a:schemeClr val="accent5">
                  <a:lumMod val="50000"/>
                </a:schemeClr>
              </a:solidFill>
              <a:latin typeface="Segoe UI Black" panose="020B0A02040204020203" pitchFamily="34" charset="0"/>
              <a:ea typeface="Segoe UI Black" panose="020B0A02040204020203" pitchFamily="34" charset="0"/>
            </a:endParaRPr>
          </a:p>
        </p:txBody>
      </p:sp>
      <p:sp>
        <p:nvSpPr>
          <p:cNvPr id="2" name="Google Shape;391;p20">
            <a:extLst>
              <a:ext uri="{FF2B5EF4-FFF2-40B4-BE49-F238E27FC236}">
                <a16:creationId xmlns:a16="http://schemas.microsoft.com/office/drawing/2014/main" id="{39649AF1-D198-138D-E268-75FDB1235BCD}"/>
              </a:ext>
            </a:extLst>
          </p:cNvPr>
          <p:cNvSpPr/>
          <p:nvPr/>
        </p:nvSpPr>
        <p:spPr>
          <a:xfrm>
            <a:off x="798818" y="2045065"/>
            <a:ext cx="239815" cy="327641"/>
          </a:xfrm>
          <a:custGeom>
            <a:avLst/>
            <a:gdLst/>
            <a:ahLst/>
            <a:cxnLst/>
            <a:rect l="l" t="t" r="r" b="b"/>
            <a:pathLst>
              <a:path w="293" h="405" extrusionOk="0">
                <a:moveTo>
                  <a:pt x="293" y="147"/>
                </a:moveTo>
                <a:cubicBezTo>
                  <a:pt x="293" y="228"/>
                  <a:pt x="184" y="405"/>
                  <a:pt x="147" y="405"/>
                </a:cubicBezTo>
                <a:cubicBezTo>
                  <a:pt x="110" y="405"/>
                  <a:pt x="0" y="228"/>
                  <a:pt x="0" y="147"/>
                </a:cubicBezTo>
                <a:cubicBezTo>
                  <a:pt x="0" y="66"/>
                  <a:pt x="66" y="0"/>
                  <a:pt x="147" y="0"/>
                </a:cubicBezTo>
                <a:cubicBezTo>
                  <a:pt x="228" y="0"/>
                  <a:pt x="293" y="66"/>
                  <a:pt x="293" y="147"/>
                </a:cubicBezTo>
                <a:close/>
              </a:path>
            </a:pathLst>
          </a:custGeom>
          <a:solidFill>
            <a:schemeClr val="accent1"/>
          </a:solidFill>
          <a:ln>
            <a:noFill/>
          </a:ln>
        </p:spPr>
        <p:txBody>
          <a:bodyPr spcFirstLastPara="1" wrap="square" lIns="91433" tIns="45700" rIns="91433" bIns="45700" anchor="t" anchorCtr="0">
            <a:noAutofit/>
          </a:bodyPr>
          <a:lstStyle/>
          <a:p>
            <a:endParaRPr sz="1867" dirty="0">
              <a:solidFill>
                <a:schemeClr val="dk1"/>
              </a:solidFill>
              <a:latin typeface="Calibri"/>
              <a:ea typeface="Calibri"/>
              <a:cs typeface="Calibri"/>
              <a:sym typeface="Calibri"/>
            </a:endParaRPr>
          </a:p>
        </p:txBody>
      </p:sp>
      <p:sp>
        <p:nvSpPr>
          <p:cNvPr id="7" name="Google Shape;401;p20">
            <a:extLst>
              <a:ext uri="{FF2B5EF4-FFF2-40B4-BE49-F238E27FC236}">
                <a16:creationId xmlns:a16="http://schemas.microsoft.com/office/drawing/2014/main" id="{9FCC4DC7-4DA6-EEA1-0DE2-39B4D0765632}"/>
              </a:ext>
            </a:extLst>
          </p:cNvPr>
          <p:cNvSpPr/>
          <p:nvPr/>
        </p:nvSpPr>
        <p:spPr>
          <a:xfrm>
            <a:off x="807363" y="3014409"/>
            <a:ext cx="239815" cy="327641"/>
          </a:xfrm>
          <a:custGeom>
            <a:avLst/>
            <a:gdLst/>
            <a:ahLst/>
            <a:cxnLst/>
            <a:rect l="l" t="t" r="r" b="b"/>
            <a:pathLst>
              <a:path w="293" h="405" extrusionOk="0">
                <a:moveTo>
                  <a:pt x="293" y="147"/>
                </a:moveTo>
                <a:cubicBezTo>
                  <a:pt x="293" y="227"/>
                  <a:pt x="184" y="405"/>
                  <a:pt x="147" y="405"/>
                </a:cubicBezTo>
                <a:cubicBezTo>
                  <a:pt x="110" y="405"/>
                  <a:pt x="0" y="227"/>
                  <a:pt x="0" y="147"/>
                </a:cubicBezTo>
                <a:cubicBezTo>
                  <a:pt x="0" y="66"/>
                  <a:pt x="66" y="0"/>
                  <a:pt x="147" y="0"/>
                </a:cubicBezTo>
                <a:cubicBezTo>
                  <a:pt x="228" y="0"/>
                  <a:pt x="293" y="66"/>
                  <a:pt x="293" y="147"/>
                </a:cubicBezTo>
                <a:close/>
              </a:path>
            </a:pathLst>
          </a:custGeom>
          <a:solidFill>
            <a:schemeClr val="accent4">
              <a:lumMod val="75000"/>
            </a:schemeClr>
          </a:solidFill>
          <a:ln>
            <a:noFill/>
          </a:ln>
        </p:spPr>
        <p:txBody>
          <a:bodyPr spcFirstLastPara="1" wrap="square" lIns="91433" tIns="45700" rIns="91433" bIns="45700" anchor="t" anchorCtr="0">
            <a:noAutofit/>
          </a:bodyPr>
          <a:lstStyle/>
          <a:p>
            <a:endParaRPr sz="1867" dirty="0">
              <a:solidFill>
                <a:schemeClr val="dk1"/>
              </a:solidFill>
              <a:latin typeface="Calibri"/>
              <a:ea typeface="Calibri"/>
              <a:cs typeface="Calibri"/>
              <a:sym typeface="Calibri"/>
            </a:endParaRPr>
          </a:p>
        </p:txBody>
      </p:sp>
      <p:sp>
        <p:nvSpPr>
          <p:cNvPr id="8" name="Google Shape;401;p20">
            <a:extLst>
              <a:ext uri="{FF2B5EF4-FFF2-40B4-BE49-F238E27FC236}">
                <a16:creationId xmlns:a16="http://schemas.microsoft.com/office/drawing/2014/main" id="{3FA0D6A8-B051-536D-ED01-97254A6BDDC4}"/>
              </a:ext>
            </a:extLst>
          </p:cNvPr>
          <p:cNvSpPr/>
          <p:nvPr/>
        </p:nvSpPr>
        <p:spPr>
          <a:xfrm>
            <a:off x="807362" y="3981614"/>
            <a:ext cx="239815" cy="327641"/>
          </a:xfrm>
          <a:custGeom>
            <a:avLst/>
            <a:gdLst/>
            <a:ahLst/>
            <a:cxnLst/>
            <a:rect l="l" t="t" r="r" b="b"/>
            <a:pathLst>
              <a:path w="293" h="405" extrusionOk="0">
                <a:moveTo>
                  <a:pt x="293" y="147"/>
                </a:moveTo>
                <a:cubicBezTo>
                  <a:pt x="293" y="227"/>
                  <a:pt x="184" y="405"/>
                  <a:pt x="147" y="405"/>
                </a:cubicBezTo>
                <a:cubicBezTo>
                  <a:pt x="110" y="405"/>
                  <a:pt x="0" y="227"/>
                  <a:pt x="0" y="147"/>
                </a:cubicBezTo>
                <a:cubicBezTo>
                  <a:pt x="0" y="66"/>
                  <a:pt x="66" y="0"/>
                  <a:pt x="147" y="0"/>
                </a:cubicBezTo>
                <a:cubicBezTo>
                  <a:pt x="228" y="0"/>
                  <a:pt x="293" y="66"/>
                  <a:pt x="293" y="147"/>
                </a:cubicBezTo>
                <a:close/>
              </a:path>
            </a:pathLst>
          </a:custGeom>
          <a:solidFill>
            <a:srgbClr val="7030A0"/>
          </a:solidFill>
          <a:ln>
            <a:noFill/>
          </a:ln>
        </p:spPr>
        <p:txBody>
          <a:bodyPr spcFirstLastPara="1" wrap="square" lIns="91433" tIns="45700" rIns="91433" bIns="45700" anchor="t" anchorCtr="0">
            <a:noAutofit/>
          </a:bodyPr>
          <a:lstStyle/>
          <a:p>
            <a:endParaRPr sz="1867" dirty="0">
              <a:solidFill>
                <a:schemeClr val="dk1"/>
              </a:solidFill>
              <a:latin typeface="Calibri"/>
              <a:ea typeface="Calibri"/>
              <a:cs typeface="Calibri"/>
              <a:sym typeface="Calibri"/>
            </a:endParaRPr>
          </a:p>
        </p:txBody>
      </p:sp>
      <p:grpSp>
        <p:nvGrpSpPr>
          <p:cNvPr id="10" name="Google Shape;400;p20">
            <a:extLst>
              <a:ext uri="{FF2B5EF4-FFF2-40B4-BE49-F238E27FC236}">
                <a16:creationId xmlns:a16="http://schemas.microsoft.com/office/drawing/2014/main" id="{6DE38DC8-C7F7-3CB8-D776-50F00CBAAA72}"/>
              </a:ext>
            </a:extLst>
          </p:cNvPr>
          <p:cNvGrpSpPr/>
          <p:nvPr/>
        </p:nvGrpSpPr>
        <p:grpSpPr>
          <a:xfrm>
            <a:off x="807361" y="4950958"/>
            <a:ext cx="239815" cy="327641"/>
            <a:chOff x="5258639" y="2360214"/>
            <a:chExt cx="629543" cy="869369"/>
          </a:xfrm>
          <a:solidFill>
            <a:srgbClr val="00B0F0"/>
          </a:solidFill>
        </p:grpSpPr>
        <p:sp>
          <p:nvSpPr>
            <p:cNvPr id="11" name="Google Shape;401;p20">
              <a:extLst>
                <a:ext uri="{FF2B5EF4-FFF2-40B4-BE49-F238E27FC236}">
                  <a16:creationId xmlns:a16="http://schemas.microsoft.com/office/drawing/2014/main" id="{0EA1CFC6-93EE-63AC-F5C9-5A904B98F00C}"/>
                </a:ext>
              </a:extLst>
            </p:cNvPr>
            <p:cNvSpPr/>
            <p:nvPr/>
          </p:nvSpPr>
          <p:spPr>
            <a:xfrm>
              <a:off x="5258639" y="2360214"/>
              <a:ext cx="629543" cy="869369"/>
            </a:xfrm>
            <a:custGeom>
              <a:avLst/>
              <a:gdLst/>
              <a:ahLst/>
              <a:cxnLst/>
              <a:rect l="l" t="t" r="r" b="b"/>
              <a:pathLst>
                <a:path w="293" h="405" extrusionOk="0">
                  <a:moveTo>
                    <a:pt x="293" y="147"/>
                  </a:moveTo>
                  <a:cubicBezTo>
                    <a:pt x="293" y="227"/>
                    <a:pt x="184" y="405"/>
                    <a:pt x="147" y="405"/>
                  </a:cubicBezTo>
                  <a:cubicBezTo>
                    <a:pt x="110" y="405"/>
                    <a:pt x="0" y="227"/>
                    <a:pt x="0" y="147"/>
                  </a:cubicBezTo>
                  <a:cubicBezTo>
                    <a:pt x="0" y="66"/>
                    <a:pt x="66" y="0"/>
                    <a:pt x="147" y="0"/>
                  </a:cubicBezTo>
                  <a:cubicBezTo>
                    <a:pt x="228" y="0"/>
                    <a:pt x="293" y="66"/>
                    <a:pt x="293" y="147"/>
                  </a:cubicBezTo>
                  <a:close/>
                </a:path>
              </a:pathLst>
            </a:custGeom>
            <a:grpFill/>
            <a:ln>
              <a:noFill/>
            </a:ln>
          </p:spPr>
          <p:txBody>
            <a:bodyPr spcFirstLastPara="1" wrap="square" lIns="91433" tIns="45700" rIns="91433" bIns="45700" anchor="t" anchorCtr="0">
              <a:noAutofit/>
            </a:bodyPr>
            <a:lstStyle/>
            <a:p>
              <a:endParaRPr sz="1867" dirty="0">
                <a:solidFill>
                  <a:schemeClr val="dk1"/>
                </a:solidFill>
                <a:latin typeface="Calibri"/>
                <a:ea typeface="Calibri"/>
                <a:cs typeface="Calibri"/>
                <a:sym typeface="Calibri"/>
              </a:endParaRPr>
            </a:p>
          </p:txBody>
        </p:sp>
        <p:sp>
          <p:nvSpPr>
            <p:cNvPr id="12" name="Google Shape;402;p20">
              <a:extLst>
                <a:ext uri="{FF2B5EF4-FFF2-40B4-BE49-F238E27FC236}">
                  <a16:creationId xmlns:a16="http://schemas.microsoft.com/office/drawing/2014/main" id="{1AC7407F-A6AB-689D-FDB9-89876C43B277}"/>
                </a:ext>
              </a:extLst>
            </p:cNvPr>
            <p:cNvSpPr/>
            <p:nvPr/>
          </p:nvSpPr>
          <p:spPr>
            <a:xfrm>
              <a:off x="5312237" y="2423091"/>
              <a:ext cx="524165" cy="523257"/>
            </a:xfrm>
            <a:prstGeom prst="ellipse">
              <a:avLst/>
            </a:prstGeom>
            <a:grpFill/>
            <a:ln>
              <a:noFill/>
            </a:ln>
          </p:spPr>
          <p:txBody>
            <a:bodyPr spcFirstLastPara="1" wrap="square" lIns="91433" tIns="45700" rIns="91433" bIns="45700" anchor="t" anchorCtr="0">
              <a:noAutofit/>
            </a:bodyPr>
            <a:lstStyle/>
            <a:p>
              <a:endParaRPr sz="1867" dirty="0">
                <a:solidFill>
                  <a:schemeClr val="dk1"/>
                </a:solidFill>
                <a:latin typeface="Calibri"/>
                <a:ea typeface="Calibri"/>
                <a:cs typeface="Calibri"/>
                <a:sym typeface="Calibri"/>
              </a:endParaRPr>
            </a:p>
          </p:txBody>
        </p:sp>
      </p:grpSp>
      <p:sp>
        <p:nvSpPr>
          <p:cNvPr id="14" name="Google Shape;1383;p36">
            <a:extLst>
              <a:ext uri="{FF2B5EF4-FFF2-40B4-BE49-F238E27FC236}">
                <a16:creationId xmlns:a16="http://schemas.microsoft.com/office/drawing/2014/main" id="{102DA921-9831-8329-D6FF-0CCC36759702}"/>
              </a:ext>
            </a:extLst>
          </p:cNvPr>
          <p:cNvSpPr txBox="1"/>
          <p:nvPr/>
        </p:nvSpPr>
        <p:spPr>
          <a:xfrm>
            <a:off x="3724763" y="634378"/>
            <a:ext cx="7661761" cy="387401"/>
          </a:xfrm>
          <a:prstGeom prst="rect">
            <a:avLst/>
          </a:prstGeom>
          <a:noFill/>
          <a:ln>
            <a:noFill/>
          </a:ln>
        </p:spPr>
        <p:txBody>
          <a:bodyPr spcFirstLastPara="1" wrap="square" lIns="121900" tIns="121900" rIns="121900" bIns="121900" anchor="t" anchorCtr="0">
            <a:noAutofit/>
          </a:bodyPr>
          <a:lstStyle/>
          <a:p>
            <a:r>
              <a:rPr lang="en-GB" sz="1000" b="1" dirty="0">
                <a:solidFill>
                  <a:srgbClr val="434343"/>
                </a:solidFill>
                <a:latin typeface="Roboto"/>
                <a:ea typeface="Roboto"/>
                <a:cs typeface="Roboto"/>
                <a:sym typeface="Roboto"/>
              </a:rPr>
              <a:t>We will ask you for progress at six months (October) and end of year review (March) to showcase the delivery of our Group strategy THRIVE</a:t>
            </a:r>
            <a:endParaRPr sz="1000" b="1" dirty="0">
              <a:solidFill>
                <a:srgbClr val="434343"/>
              </a:solidFill>
              <a:latin typeface="Roboto"/>
              <a:ea typeface="Roboto"/>
              <a:cs typeface="Roboto"/>
              <a:sym typeface="Roboto"/>
            </a:endParaRPr>
          </a:p>
        </p:txBody>
      </p:sp>
    </p:spTree>
    <p:extLst>
      <p:ext uri="{BB962C8B-B14F-4D97-AF65-F5344CB8AC3E}">
        <p14:creationId xmlns:p14="http://schemas.microsoft.com/office/powerpoint/2010/main" val="35999267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B68465A8DC2C45A45E3547989F7C06" ma:contentTypeVersion="20" ma:contentTypeDescription="Create a new document." ma:contentTypeScope="" ma:versionID="3cce8a893c4f7b802d7a9d4a75514344">
  <xsd:schema xmlns:xsd="http://www.w3.org/2001/XMLSchema" xmlns:xs="http://www.w3.org/2001/XMLSchema" xmlns:p="http://schemas.microsoft.com/office/2006/metadata/properties" xmlns:ns1="http://schemas.microsoft.com/sharepoint/v3" xmlns:ns3="df341070-f7d8-42e4-b191-c9e66216a34f" xmlns:ns4="2e96d079-ed62-4082-9c0d-b7af499e6502" targetNamespace="http://schemas.microsoft.com/office/2006/metadata/properties" ma:root="true" ma:fieldsID="ddcccf1adda62f658315680a36012139" ns1:_="" ns3:_="" ns4:_="">
    <xsd:import namespace="http://schemas.microsoft.com/sharepoint/v3"/>
    <xsd:import namespace="df341070-f7d8-42e4-b191-c9e66216a34f"/>
    <xsd:import namespace="2e96d079-ed62-4082-9c0d-b7af499e6502"/>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ServiceDateTaken" minOccurs="0"/>
                <xsd:element ref="ns4:MediaServiceLocation" minOccurs="0"/>
                <xsd:element ref="ns4:MediaServiceAutoKeyPoints" minOccurs="0"/>
                <xsd:element ref="ns4:MediaServiceKeyPoints" minOccurs="0"/>
                <xsd:element ref="ns4:MediaLengthInSeconds" minOccurs="0"/>
                <xsd:element ref="ns1:_ip_UnifiedCompliancePolicyProperties" minOccurs="0"/>
                <xsd:element ref="ns1:_ip_UnifiedCompliancePolicyUIAction" minOccurs="0"/>
                <xsd:element ref="ns4:MediaServiceOCR"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f341070-f7d8-42e4-b191-c9e66216a34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96d079-ed62-4082-9c0d-b7af499e650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3" nillable="true" ma:displayName="Extracted Text" ma:internalName="MediaServiceOCR" ma:readOnly="true">
      <xsd:simpleType>
        <xsd:restriction base="dms:Note">
          <xsd:maxLength value="255"/>
        </xsd:restriction>
      </xsd:simpleType>
    </xsd:element>
    <xsd:element name="_activity" ma:index="24" nillable="true" ma:displayName="_activity" ma:hidden="true" ma:internalName="_activity">
      <xsd:simpleType>
        <xsd:restriction base="dms:Note"/>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ystemTags" ma:index="26" nillable="true" ma:displayName="MediaServiceSystemTags" ma:hidden="true" ma:internalName="MediaServiceSystemTags" ma:readOnly="true">
      <xsd:simpleType>
        <xsd:restriction base="dms:Note"/>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activity xmlns="2e96d079-ed62-4082-9c0d-b7af499e6502"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56FE903C-C0F8-4F8B-B93F-6E61B5AB9B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f341070-f7d8-42e4-b191-c9e66216a34f"/>
    <ds:schemaRef ds:uri="2e96d079-ed62-4082-9c0d-b7af499e65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7CF922D-4F5F-4DD9-9629-5646BCC53071}">
  <ds:schemaRefs>
    <ds:schemaRef ds:uri="http://schemas.microsoft.com/sharepoint/v3/contenttype/forms"/>
  </ds:schemaRefs>
</ds:datastoreItem>
</file>

<file path=customXml/itemProps3.xml><?xml version="1.0" encoding="utf-8"?>
<ds:datastoreItem xmlns:ds="http://schemas.openxmlformats.org/officeDocument/2006/customXml" ds:itemID="{DAC931D5-6790-4670-A152-29F4C1D25B67}">
  <ds:schemaRefs>
    <ds:schemaRef ds:uri="http://schemas.microsoft.com/office/2006/documentManagement/types"/>
    <ds:schemaRef ds:uri="http://schemas.microsoft.com/sharepoint/v3"/>
    <ds:schemaRef ds:uri="http://schemas.openxmlformats.org/package/2006/metadata/core-properties"/>
    <ds:schemaRef ds:uri="df341070-f7d8-42e4-b191-c9e66216a34f"/>
    <ds:schemaRef ds:uri="http://purl.org/dc/dcmitype/"/>
    <ds:schemaRef ds:uri="http://schemas.microsoft.com/office/2006/metadata/properties"/>
    <ds:schemaRef ds:uri="http://www.w3.org/XML/1998/namespace"/>
    <ds:schemaRef ds:uri="http://purl.org/dc/terms/"/>
    <ds:schemaRef ds:uri="http://schemas.microsoft.com/office/infopath/2007/PartnerControls"/>
    <ds:schemaRef ds:uri="2e96d079-ed62-4082-9c0d-b7af499e6502"/>
    <ds:schemaRef ds:uri="http://purl.org/dc/elements/1.1/"/>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8841</TotalTime>
  <Words>1701</Words>
  <Application>Microsoft Office PowerPoint</Application>
  <PresentationFormat>Widescreen</PresentationFormat>
  <Paragraphs>196</Paragraphs>
  <Slides>6</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Calibri</vt:lpstr>
      <vt:lpstr>Calibri Light</vt:lpstr>
      <vt:lpstr>Noto Sans</vt:lpstr>
      <vt:lpstr>Poppins</vt:lpstr>
      <vt:lpstr>Roboto</vt:lpstr>
      <vt:lpstr>Segoe UI Black</vt:lpstr>
      <vt:lpstr>Office Theme</vt:lpstr>
      <vt:lpstr>PowerPoint Presentation</vt:lpstr>
      <vt:lpstr>PowerPoint Presentation</vt:lpstr>
      <vt:lpstr>PowerPoint Presentation</vt:lpstr>
      <vt:lpstr>PowerPoint Presentation</vt:lpstr>
      <vt:lpstr>Transformation Priorities 25/26</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BARFOOT, Gemma (LEICESTERSHIRE PARTNERSHIP NHS TRUST)</dc:creator>
  <cp:lastModifiedBy>PATEL, Jazz (LEICESTERSHIRE PARTNERSHIP NHS TRUST)</cp:lastModifiedBy>
  <cp:revision>29</cp:revision>
  <dcterms:created xsi:type="dcterms:W3CDTF">2024-05-24T15:28:40Z</dcterms:created>
  <dcterms:modified xsi:type="dcterms:W3CDTF">2025-08-05T13:03:17Z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0x010100B3B68465A8DC2C45A45E3547989F7C06</vt:lpwstr>
  </property>
</Properties>
</file>