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72" r:id="rId16"/>
    <p:sldId id="273" r:id="rId17"/>
    <p:sldId id="269" r:id="rId18"/>
    <p:sldId id="270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2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0591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Jason's line only - don't explain who he is yet, just let it sit for a beat. Then say the pivot line aloud. Only then introduce yourselves and the programme. This is the hook - don't rush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out the scale of the problem with the national statistics, then use the patient quote to make it real - not just a number. This establishes why this matters before you explain what you built.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names the gap directly: medication and ECT are valuable but don't work, or aren't right, for everyone. Use the patient quote to ground this in lived experience before moving to your solution.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the throughline sentence exactly as written on the slide - this is the one idea you want the panel to still remember after nine other pitches. Then give the context briefly and name the national priorities.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simply what Flow is and how it works - CE marked Class IIa device, low current, self-administered at home under clinical oversight. Emphasise this is the first UK NHS Crisis Team to do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this was co-designed, not imposed: the whole team across multiple disciplines, patients feeding back throughout, Flow Neuroscience, King's College London, HIEM and Raising Health as partners. Use the McConnochie quote to bring it to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bridge slide before the data - staff seeing the same impact patients describe. Molly's two quotes work well read back to back; pause briefly between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pilot data (n=80, 6 weeks) - lead with the 71% reliable reduction and the suicidal ideation figures, since safety and risk reduction will matter most to this panel. Note the severity of the cohort (self-harm history, personality disorder).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happened as the service scaled past 200 patients - outcomes held. Flag the EUPD finding specifically, since it shows effectiveness in a group usually excluded from neuromodulation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384C-AA23-44B2-8CB6-20CF48F60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6DD94E-8443-43CE-BF49-DFA213B09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E07EC0-AAC1-CBFC-2515-2B6C8ABF67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happened as the service scaled past 200 patients - outcomes held. Flag the EUPD finding specifically, since it shows effectiveness in a group usually excluded from neuromodulation evidence.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4C7A1-FAC7-3D41-08C6-F64CEE2484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1457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turn - the moment you step back from data to a person. Read Jason's three beats slowly, not paraphrased. Pause on the final line - this is the emotional peak of the whole pitch and directly closes the loop you opened on slide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Mark's story - read the quote in full, including the final added line. Pause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scale/replication story: 6 further NHS Trusts and NHS Practitioner Health, LPT's own internal expansion, and formal dissemination routes - including the second manuscript with King's College London now under review at the British Journal of Psychiatry.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map - point out that every adopting trust traces back to LPT. If asked how spread actually happened, the answer is direct peer-to-peer engagement and word of mouth between clinical teams, not a formal rollout programme.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slide shows we've taken Flow beyond the crisis team into community mental health. Stress who these patients are: all had tried at least three antidepressants, over 70% had another mental health condition, and everyone with a baseline score was moderate or severe. These are not easy cases.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 straightforward about the small numbers: 16 patients have reached 12 weeks. Three in four improved, but not everyone did, three stopped early, and adherence fell over time. That honesty is a strength. Data as of 30 September 2026; collection continues.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sustainability case: how the pilot becomes business-as-usual, the low-cost model now explicitly extending to inpatient wards, and the health-inequalities angle. Matt's quote grounds the cost-effectiveness claim in a frontline voice.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bookend - say the Jason callback line first, let it land, then move into the Abdalla quote and vision line. Thank the panel and leave time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486400" cy="5486400"/>
          </a:xfrm>
          <a:prstGeom prst="ellipse">
            <a:avLst/>
          </a:prstGeom>
          <a:solidFill>
            <a:srgbClr val="1331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10332720" y="3291840"/>
            <a:ext cx="3840480" cy="3840480"/>
          </a:xfrm>
          <a:prstGeom prst="ellipse">
            <a:avLst/>
          </a:prstGeom>
          <a:solidFill>
            <a:srgbClr val="1C7293">
              <a:alpha val="3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9692640" y="1463040"/>
            <a:ext cx="1737360" cy="1737360"/>
          </a:xfrm>
          <a:prstGeom prst="ellipse">
            <a:avLst/>
          </a:prstGeom>
          <a:solidFill>
            <a:srgbClr val="D98C3D">
              <a:alpha val="4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594360" y="82296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 was still trying to end my life.”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783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FA8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Jason, six weeks before his first Flow session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40080" y="2514600"/>
            <a:ext cx="2011680" cy="0"/>
          </a:xfrm>
          <a:prstGeom prst="line">
            <a:avLst/>
          </a:prstGeom>
          <a:noFill/>
          <a:ln w="31750">
            <a:solidFill>
              <a:srgbClr val="D98C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640080" y="2697480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i="1" dirty="0">
                <a:solidFill>
                  <a:srgbClr val="E8F1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story of what changed — and the evidence behind it.</a:t>
            </a:r>
            <a:endParaRPr lang="en-US" sz="165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361188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Flow tDCS in Crisis Care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4434840"/>
            <a:ext cx="9601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spcAft>
                <a:spcPts val="100"/>
              </a:spcAft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Dr M. McConnochie</a:t>
            </a:r>
            <a:endParaRPr lang="en-US" sz="1300" dirty="0"/>
          </a:p>
          <a:p>
            <a:pPr>
              <a:spcAft>
                <a:spcPts val="1000"/>
              </a:spcAft>
            </a:pPr>
            <a:r>
              <a:rPr sz="1200" b="0">
                <a:solidFill>
                  <a:srgbClr val="C7D6E3"/>
                </a:solidFill>
                <a:latin typeface="Calibri"/>
              </a:rPr>
              <a:t>Consultant Psychiatrist, Clinical Director for Urgent Care, Leicestershire Partnership NHS Trust</a:t>
            </a:r>
          </a:p>
          <a:p>
            <a:pPr>
              <a:spcAft>
                <a:spcPts val="100"/>
              </a:spcAft>
            </a:pPr>
            <a:r>
              <a:rPr sz="1400" b="1">
                <a:solidFill>
                  <a:srgbClr val="FFFFFF"/>
                </a:solidFill>
                <a:latin typeface="Calibri"/>
              </a:rPr>
              <a:t>Dr S. Abdalla</a:t>
            </a:r>
          </a:p>
          <a:p>
            <a:pPr>
              <a:spcAft>
                <a:spcPts val="1000"/>
              </a:spcAft>
            </a:pPr>
            <a:r>
              <a:rPr sz="1200" b="0">
                <a:solidFill>
                  <a:srgbClr val="C7D6E3"/>
                </a:solidFill>
                <a:latin typeface="Calibri"/>
              </a:rPr>
              <a:t>Consultant Psychiatrist, Lead Consultant for Crisis Team, Leicestershire Partnership NHS Trust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34607" y="5943600"/>
            <a:ext cx="384048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1790769229003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246" y="6065084"/>
            <a:ext cx="3593201" cy="4885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AMBITION — THE SCALE OF THE PROBLEM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Depression is one of the UK's biggest health challenges — and it's growing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685800" y="1874520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in 6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5176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adults in Great Britain report moderate-to-severe depressive symptoms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297680" y="173736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4434840" y="1874520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5.4m+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4526280" y="265176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in England recorded with depression on GP registers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046720" y="1737360"/>
            <a:ext cx="3520440" cy="1828800"/>
          </a:xfrm>
          <a:prstGeom prst="roundRect">
            <a:avLst>
              <a:gd name="adj" fmla="val 4000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8183880" y="1874520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280m+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8275320" y="2651760"/>
            <a:ext cx="3063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affected by depression worldwide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7033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ONS, Cost of living and depression in adults, Great Britain (2022); NICE guideline NG222; World Health Organization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AMBITION — WHEN STANDARD TREATMENTS AREN'T ENOUGH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Medication and ECT don't work, or aren't right, for everyone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Medication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423160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1 in 3 people with depression don't respond adequately to antidepressants, even after multiple attempts — known as treatment-resistant depression.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17920" y="173736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6492240" y="19202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ECT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2423160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Electroconvulsive therapy can be highly effective, but requires anaesthesia and hospital attendance, and carries a risk of memory-related side effects — it isn't accessible or acceptable for every patient.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84048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Fabbri et al., King's College London (2021); NICE guideline NG222; Royal College of Psychiatrists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48640" y="4343400"/>
            <a:ext cx="11064240" cy="1737360"/>
          </a:xfrm>
          <a:prstGeom prst="roundRect">
            <a:avLst>
              <a:gd name="adj" fmla="val 4211"/>
            </a:avLst>
          </a:prstGeom>
          <a:solidFill>
            <a:srgbClr val="FBFBFB"/>
          </a:solidFill>
          <a:ln w="12700">
            <a:solidFill>
              <a:srgbClr val="C7D2D8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9738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“Patients thought they had no other options, and we used the Flow device, and it was a complete 180 change.”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881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30-minute headset, worn at home, is changing what recovery from a mental health crisis looks like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495023" y="1663036"/>
            <a:ext cx="60350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time patients reach LPT's Crisis Resolution and Home Treatment Team, many have already tried antidepressants and talking therapies — without success.</a:t>
            </a:r>
            <a:endParaRPr lang="en-US" sz="1450" dirty="0"/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 further option, the pathway is hospital admission.</a:t>
            </a:r>
            <a:endParaRPr lang="en-US" sz="14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set out to build that further option.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40880" y="2148840"/>
            <a:ext cx="4572000" cy="3794760"/>
          </a:xfrm>
          <a:prstGeom prst="roundRect">
            <a:avLst>
              <a:gd name="adj" fmla="val 2410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315200" y="23774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Aligned to national priorities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360920" y="3026664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7635240" y="289864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community-based care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360920" y="3685032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7635240" y="355701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avoidable hospital admissions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360920" y="4343400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 txBox="1"/>
          <p:nvPr/>
        </p:nvSpPr>
        <p:spPr>
          <a:xfrm>
            <a:off x="7635240" y="421538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access to evidence-based innovation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7360920" y="5001768"/>
            <a:ext cx="128016" cy="128016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7635240" y="4873752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 suicide prevention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9BDC25-D8AF-D7DE-4ABA-256164477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0167" y="3904364"/>
            <a:ext cx="2877561" cy="28531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BUILT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clinically-supported, scalable treatment — delivered at home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UK NHS Crisis Team to deliver home-based tDCS for depression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2697480" cy="3246120"/>
          </a:xfrm>
          <a:prstGeom prst="roundRect">
            <a:avLst>
              <a:gd name="adj" fmla="val 2712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77240" y="25146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7772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154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is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611880"/>
            <a:ext cx="2240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CE-marked, Class IIa medical device (Flow Neuroscience headset) delivering transcranial direct current stimulation.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474720" y="2240280"/>
            <a:ext cx="2697480" cy="3246120"/>
          </a:xfrm>
          <a:prstGeom prst="roundRect">
            <a:avLst>
              <a:gd name="adj" fmla="val 2712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3703320" y="25146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370332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3703320" y="3154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works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703320" y="3611880"/>
            <a:ext cx="2240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2mA current — about the same as a Christmas tree lightbulb — increases activity in the frontal brain, easing depressive symptoms.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00800" y="2240280"/>
            <a:ext cx="2697480" cy="3246120"/>
          </a:xfrm>
          <a:prstGeom prst="roundRect">
            <a:avLst>
              <a:gd name="adj" fmla="val 2712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6629400" y="25146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662940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629400" y="3154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it's used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629400" y="3611880"/>
            <a:ext cx="2240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Worn for 30 minutes, several times a week, self-administered by the patient in their own home.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326880" y="2240280"/>
            <a:ext cx="2697480" cy="3246120"/>
          </a:xfrm>
          <a:prstGeom prst="roundRect">
            <a:avLst>
              <a:gd name="adj" fmla="val 2712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9555480" y="25146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20"/>
          <p:cNvSpPr txBox="1"/>
          <p:nvPr/>
        </p:nvSpPr>
        <p:spPr>
          <a:xfrm>
            <a:off x="955548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9555480" y="3154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it's governed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9555480" y="3611880"/>
            <a:ext cx="22402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Defined inclusion/exclusion criteria, informed consent, weekly clinician review for safety, adherence and effectiveness.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49897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COLLABORATION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5321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with clinicians, patients and system partners — not delivered to them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35432" y="1620364"/>
            <a:ext cx="207264" cy="237744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939214" y="1597836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Resolution &amp; Home Treatment Team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4846320" y="1471364"/>
            <a:ext cx="6766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the team was actively involved — practitioners, pharmacists, psychologists, consultants and resident doctors — identified patients, onboarded and reviewed them weekly.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37542" y="2104781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970514" y="2176272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Patients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846320" y="2091065"/>
            <a:ext cx="6766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Contributed structured feedback and symptom reports that shaped usability, adherence and support needs — not just recipients of care.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35432" y="271037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958088" y="2729484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Flow Neuroscience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806462" y="2577788"/>
            <a:ext cx="6766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Provided initial pilot funding, clinical/technical expertise and top-up training; joint ownership of the evolving evidence base.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35432" y="3280684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960120" y="3239262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King's College London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4802554" y="3136392"/>
            <a:ext cx="6810326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research partner — links clinical delivery to independent, peer-reviewed evaluation of outcomes.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35432" y="3856854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956916" y="388620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Health Innovation East Midlands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4806462" y="3835908"/>
            <a:ext cx="6766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Co-hosted a multistakeholder workshop with CRT and Flow to gather staff feedback and map the pathway.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35432" y="4513111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 txBox="1"/>
          <p:nvPr/>
        </p:nvSpPr>
        <p:spPr>
          <a:xfrm>
            <a:off x="912368" y="4489704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Raising Health (LPT charity)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4802554" y="4421124"/>
            <a:ext cx="6766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Secured £40,000 to scale the programme into community mental health and eating disorder services.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87375" y="5193792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 txBox="1"/>
          <p:nvPr/>
        </p:nvSpPr>
        <p:spPr>
          <a:xfrm>
            <a:off x="868680" y="5337517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“Flow has allowed our crisis service to rapidly treat high-risk patients with depression in the most effective way we can, be more patient-centred, and reduce admissions.”</a:t>
            </a:r>
            <a:endParaRPr lang="en-US" sz="13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Dr Mark McConnochie, Consultant Psychiatrist, LPT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STAFF'S OWN WORDS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people delivering this see it too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94960" cy="384048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777240" y="20116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2697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does make a difference to me, it's bound to make a difference to someone else.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52578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Molly , LPT CRT Staff (used Flow herself)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263640" y="1965960"/>
            <a:ext cx="5394960" cy="384048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6492240" y="20116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6000" dirty="0"/>
          </a:p>
        </p:txBody>
      </p:sp>
      <p:sp>
        <p:nvSpPr>
          <p:cNvPr id="10" name="Text 8"/>
          <p:cNvSpPr txBox="1"/>
          <p:nvPr/>
        </p:nvSpPr>
        <p:spPr>
          <a:xfrm>
            <a:off x="6675120" y="2697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Given the amount of money, the device and the other big costs, for me, it was really cost effective for what it did.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675120" y="52578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Matt, Nursing Staff, LPT CRT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FA8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— THE PILOT (N=80, 6 WEEKS)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Rapid, statistically significant improvement in a high-risk population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685800" y="2103120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98C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71%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15468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E8F1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reliable reduction in depressive symptoms at 6 weeks (p&lt;0.001)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83280" y="192024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3520440" y="2103120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98C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 2/3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315468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E8F1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suicidal ideation by 10 weeks (↓1/3 at 3 weeks)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17920" y="192024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6355080" y="2103120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98C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~80%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0" y="315468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E8F1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patients reported improvement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052560" y="192024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9189720" y="2103120"/>
            <a:ext cx="2331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98C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9235440" y="315468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200" dirty="0">
                <a:solidFill>
                  <a:srgbClr val="E8F1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achieved full remission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5720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FA8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in a clinically severe, high-risk cohort: ~50% with a history of self-harm and ~20% with a personality disorder diagnosis.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— SUSTAINED AT SCALE (N&gt;200)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Outcomes held firm as the programme grew from pilot to service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685800" y="199339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−13 pts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67004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MADRS-S reduction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355848" y="182880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 txBox="1"/>
          <p:nvPr/>
        </p:nvSpPr>
        <p:spPr>
          <a:xfrm>
            <a:off x="3493008" y="199339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−9 pts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3493008" y="267004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PHQ-9 reduction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63056" y="182880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6300216" y="199339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+11.7 pts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6300216" y="267004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WSAS (functioning) improvement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970264" y="182880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9107424" y="199339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+8.6 pts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9107424" y="267004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EQ-VAS (quality of life) increase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7490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685800" y="39136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37.7%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459028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with ≥50% PHQ-9 reduction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355848" y="37490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 txBox="1"/>
          <p:nvPr/>
        </p:nvSpPr>
        <p:spPr>
          <a:xfrm>
            <a:off x="3493008" y="39136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13.2%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3493008" y="459028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full remission (PHQ-9)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163056" y="37490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 txBox="1"/>
          <p:nvPr/>
        </p:nvSpPr>
        <p:spPr>
          <a:xfrm>
            <a:off x="6300216" y="39136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&lt;10%</a:t>
            </a:r>
            <a:endParaRPr lang="en-US" sz="2600" dirty="0"/>
          </a:p>
        </p:txBody>
      </p:sp>
      <p:sp>
        <p:nvSpPr>
          <p:cNvPr id="24" name="Text 22"/>
          <p:cNvSpPr txBox="1"/>
          <p:nvPr/>
        </p:nvSpPr>
        <p:spPr>
          <a:xfrm>
            <a:off x="6300216" y="459028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drop-out rate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970264" y="37490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 txBox="1"/>
          <p:nvPr/>
        </p:nvSpPr>
        <p:spPr>
          <a:xfrm>
            <a:off x="9107424" y="39136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25.4%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9107424" y="459028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full remission by 10 weeks (MADRS-S)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Statistically significant improvement was also seen in patients with comorbid Emotionally Unstable Personality Disorder (EUPD) — a group traditionally excluded from neuromodulation evidence.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CC200-C0CD-7D59-A6A2-5068B0124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F5639FF-1B0D-B9C5-424C-3319992A01FF}"/>
              </a:ext>
            </a:extLst>
          </p:cNvPr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 RELEASING RESOURCES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B39FFA9-69A4-7B59-8045-9B8514BE7BF7}"/>
              </a:ext>
            </a:extLst>
          </p:cNvPr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savings of &gt;£1.3 million per 500 CMHT pts treated</a:t>
            </a:r>
            <a:endParaRPr lang="en-US" sz="3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09FE750-E3E6-F002-2740-D4EC64D801E8}"/>
              </a:ext>
            </a:extLst>
          </p:cNvPr>
          <p:cNvSpPr/>
          <p:nvPr/>
        </p:nvSpPr>
        <p:spPr>
          <a:xfrm>
            <a:off x="548640" y="182880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DB86560-BD16-A5E8-377A-D1AB9A463021}"/>
              </a:ext>
            </a:extLst>
          </p:cNvPr>
          <p:cNvSpPr txBox="1"/>
          <p:nvPr/>
        </p:nvSpPr>
        <p:spPr>
          <a:xfrm>
            <a:off x="685800" y="199339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</a:rPr>
              <a:t>£307k</a:t>
            </a:r>
            <a:endParaRPr lang="en-US" sz="26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96093B2-1E8F-BD86-46DD-1D5A572712C2}"/>
              </a:ext>
            </a:extLst>
          </p:cNvPr>
          <p:cNvSpPr txBox="1"/>
          <p:nvPr/>
        </p:nvSpPr>
        <p:spPr>
          <a:xfrm>
            <a:off x="685800" y="267004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GB" sz="1100" dirty="0"/>
              <a:t>Saved by increased discharges to GP (20% </a:t>
            </a:r>
            <a:r>
              <a:rPr lang="en-GB" sz="1100" dirty="0" err="1"/>
              <a:t>cf</a:t>
            </a:r>
            <a:r>
              <a:rPr lang="en-GB" sz="1100" dirty="0"/>
              <a:t> 12% usual)</a:t>
            </a:r>
          </a:p>
          <a:p>
            <a:pPr algn="ctr">
              <a:lnSpc>
                <a:spcPct val="110000"/>
              </a:lnSpc>
            </a:pPr>
            <a:endParaRPr lang="en-US" sz="11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BDB1841-2818-84D6-007F-7AA58C976CB2}"/>
              </a:ext>
            </a:extLst>
          </p:cNvPr>
          <p:cNvSpPr/>
          <p:nvPr/>
        </p:nvSpPr>
        <p:spPr>
          <a:xfrm>
            <a:off x="3355848" y="182880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0E98C49-1BBD-E455-AC79-DB49289529F6}"/>
              </a:ext>
            </a:extLst>
          </p:cNvPr>
          <p:cNvSpPr txBox="1"/>
          <p:nvPr/>
        </p:nvSpPr>
        <p:spPr>
          <a:xfrm>
            <a:off x="3493008" y="199339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£300k</a:t>
            </a:r>
            <a:endParaRPr lang="en-US" sz="26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214530A-87B4-2770-0E7F-114398E740EA}"/>
              </a:ext>
            </a:extLst>
          </p:cNvPr>
          <p:cNvSpPr txBox="1"/>
          <p:nvPr/>
        </p:nvSpPr>
        <p:spPr>
          <a:xfrm>
            <a:off x="3493008" y="267004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TMS needed</a:t>
            </a:r>
            <a:endParaRPr lang="en-US" sz="11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DEE631CF-8254-A3EE-8DB6-4B1EC8E4C400}"/>
              </a:ext>
            </a:extLst>
          </p:cNvPr>
          <p:cNvSpPr/>
          <p:nvPr/>
        </p:nvSpPr>
        <p:spPr>
          <a:xfrm>
            <a:off x="6163056" y="182880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0C14684-604A-94B3-DEB8-0E37EB548D81}"/>
              </a:ext>
            </a:extLst>
          </p:cNvPr>
          <p:cNvSpPr txBox="1"/>
          <p:nvPr/>
        </p:nvSpPr>
        <p:spPr>
          <a:xfrm>
            <a:off x="6300216" y="199339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£125k</a:t>
            </a:r>
            <a:endParaRPr lang="en-US" sz="26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41407DA-32A3-3E75-F11D-8679B28AEC26}"/>
              </a:ext>
            </a:extLst>
          </p:cNvPr>
          <p:cNvSpPr txBox="1"/>
          <p:nvPr/>
        </p:nvSpPr>
        <p:spPr>
          <a:xfrm>
            <a:off x="6300216" y="267004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Antidepressant savings (based on 50% not requiring 1</a:t>
            </a:r>
            <a:r>
              <a:rPr lang="en-US" sz="1100" baseline="300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</a:t>
            </a: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line)</a:t>
            </a:r>
            <a:endParaRPr lang="en-US" sz="110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ABB6786-A730-B106-D4E4-75855597A789}"/>
              </a:ext>
            </a:extLst>
          </p:cNvPr>
          <p:cNvSpPr/>
          <p:nvPr/>
        </p:nvSpPr>
        <p:spPr>
          <a:xfrm>
            <a:off x="8970264" y="182880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7B19096-159D-8B2C-DC84-6B18B65D3CD8}"/>
              </a:ext>
            </a:extLst>
          </p:cNvPr>
          <p:cNvSpPr txBox="1"/>
          <p:nvPr/>
        </p:nvSpPr>
        <p:spPr>
          <a:xfrm>
            <a:off x="9107424" y="199339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</a:rPr>
              <a:t>£500k</a:t>
            </a:r>
            <a:endParaRPr lang="en-US" sz="26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A148363-A337-7A80-B497-701164717CE0}"/>
              </a:ext>
            </a:extLst>
          </p:cNvPr>
          <p:cNvSpPr txBox="1"/>
          <p:nvPr/>
        </p:nvSpPr>
        <p:spPr>
          <a:xfrm>
            <a:off x="9107424" y="267004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in 10 given flow avoid an admission </a:t>
            </a:r>
            <a:endParaRPr lang="en-US" sz="11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3A4A0328-3D08-804A-E189-D5789470E7CC}"/>
              </a:ext>
            </a:extLst>
          </p:cNvPr>
          <p:cNvSpPr/>
          <p:nvPr/>
        </p:nvSpPr>
        <p:spPr>
          <a:xfrm>
            <a:off x="548640" y="37490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ED6F858-1FEB-8926-FA1F-3CEC13A07D86}"/>
              </a:ext>
            </a:extLst>
          </p:cNvPr>
          <p:cNvSpPr txBox="1"/>
          <p:nvPr/>
        </p:nvSpPr>
        <p:spPr>
          <a:xfrm>
            <a:off x="685800" y="39136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£75k</a:t>
            </a:r>
            <a:endParaRPr lang="en-US" sz="26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7B62DB9-7E3D-685B-33EF-5F8BCBE6BD3F}"/>
              </a:ext>
            </a:extLst>
          </p:cNvPr>
          <p:cNvSpPr txBox="1"/>
          <p:nvPr/>
        </p:nvSpPr>
        <p:spPr>
          <a:xfrm>
            <a:off x="685800" y="459028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in 20 given Flow not requiring ECT</a:t>
            </a:r>
            <a:endParaRPr lang="en-US" sz="110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930BD55A-E6C2-A6DF-D6B8-6E4A4A735DF1}"/>
              </a:ext>
            </a:extLst>
          </p:cNvPr>
          <p:cNvSpPr/>
          <p:nvPr/>
        </p:nvSpPr>
        <p:spPr>
          <a:xfrm>
            <a:off x="3355848" y="37490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1546257B-E6BB-0716-2A14-BC0DCDBA8E93}"/>
              </a:ext>
            </a:extLst>
          </p:cNvPr>
          <p:cNvSpPr txBox="1"/>
          <p:nvPr/>
        </p:nvSpPr>
        <p:spPr>
          <a:xfrm>
            <a:off x="3493008" y="39136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£30k</a:t>
            </a:r>
            <a:endParaRPr lang="en-US" sz="26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7BB55D9-58F9-5E60-BA02-A233277AD50F}"/>
              </a:ext>
            </a:extLst>
          </p:cNvPr>
          <p:cNvSpPr txBox="1"/>
          <p:nvPr/>
        </p:nvSpPr>
        <p:spPr>
          <a:xfrm>
            <a:off x="3493008" y="459028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Flow rather than TMS as ‘top up’ for TMS patients</a:t>
            </a:r>
            <a:endParaRPr lang="en-US" sz="1100" dirty="0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1925DE49-8FBE-A772-A9F9-A12D8DCD0DC4}"/>
              </a:ext>
            </a:extLst>
          </p:cNvPr>
          <p:cNvSpPr/>
          <p:nvPr/>
        </p:nvSpPr>
        <p:spPr>
          <a:xfrm>
            <a:off x="6163056" y="37490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6FD1850-0C9D-FEA8-50CB-FEE6B141B684}"/>
              </a:ext>
            </a:extLst>
          </p:cNvPr>
          <p:cNvSpPr txBox="1"/>
          <p:nvPr/>
        </p:nvSpPr>
        <p:spPr>
          <a:xfrm>
            <a:off x="6300216" y="3913632"/>
            <a:ext cx="2331720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Savings greater if used in inpatients</a:t>
            </a:r>
            <a:endParaRPr lang="en-US" sz="2600" dirty="0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26E5B2CA-17BD-69B5-0300-8615E422979B}"/>
              </a:ext>
            </a:extLst>
          </p:cNvPr>
          <p:cNvSpPr/>
          <p:nvPr/>
        </p:nvSpPr>
        <p:spPr>
          <a:xfrm>
            <a:off x="8970264" y="3749040"/>
            <a:ext cx="2606040" cy="1691640"/>
          </a:xfrm>
          <a:prstGeom prst="roundRect">
            <a:avLst>
              <a:gd name="adj" fmla="val 432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A58C28E-F840-B699-387F-830C1F677C04}"/>
              </a:ext>
            </a:extLst>
          </p:cNvPr>
          <p:cNvSpPr txBox="1"/>
          <p:nvPr/>
        </p:nvSpPr>
        <p:spPr>
          <a:xfrm>
            <a:off x="9107424" y="391363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£145k</a:t>
            </a:r>
            <a:endParaRPr lang="en-US" sz="26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18DD172C-D624-1668-5337-3B28BF1E507F}"/>
              </a:ext>
            </a:extLst>
          </p:cNvPr>
          <p:cNvSpPr txBox="1"/>
          <p:nvPr/>
        </p:nvSpPr>
        <p:spPr>
          <a:xfrm>
            <a:off x="9107424" y="4590288"/>
            <a:ext cx="2331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cost for 500 patients to have Flow </a:t>
            </a:r>
            <a:r>
              <a:rPr lang="en-US" sz="1100" dirty="0" err="1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tDCS</a:t>
            </a: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community</a:t>
            </a:r>
            <a:endParaRPr lang="en-US" sz="110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A54E32F-6E45-208E-AF92-E7154004BF39}"/>
              </a:ext>
            </a:extLst>
          </p:cNvPr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NHFT pilot approx. 500 CMHT patients eligible for Flow </a:t>
            </a:r>
            <a:r>
              <a:rPr lang="en-US" sz="1150" i="1" dirty="0" err="1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tDCS</a:t>
            </a:r>
            <a:r>
              <a:rPr lang="en-US" sz="11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Continued work with LPT and HEEM to develop and standardize cost-benefit tool.</a:t>
            </a:r>
            <a:endParaRPr lang="en-US" sz="115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77EFE960-7B5C-E0C6-5DE9-9B53B9F8D180}"/>
              </a:ext>
            </a:extLst>
          </p:cNvPr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68713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FA8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STORY WE OPENED WITH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Jason's story, in full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Rounded Rectangle 16"/>
          <p:cNvSpPr/>
          <p:nvPr/>
        </p:nvSpPr>
        <p:spPr>
          <a:xfrm>
            <a:off x="914400" y="1623312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1149" y="2303979"/>
            <a:ext cx="10972801" cy="2385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50" b="0" i="1" dirty="0">
                <a:solidFill>
                  <a:srgbClr val="FFFFFF"/>
                </a:solidFill>
                <a:latin typeface="Calibri"/>
              </a:rPr>
              <a:t>“I was still trying to end my life”</a:t>
            </a:r>
            <a:r>
              <a:rPr sz="1550" b="0" i="1" dirty="0">
                <a:solidFill>
                  <a:srgbClr val="5FA8A0"/>
                </a:solidFill>
                <a:latin typeface="Calibri"/>
              </a:rPr>
              <a:t>   →   </a:t>
            </a:r>
            <a:r>
              <a:rPr sz="1550" b="1" i="1" dirty="0">
                <a:solidFill>
                  <a:srgbClr val="D98C3D"/>
                </a:solidFill>
                <a:latin typeface="Calibri"/>
              </a:rPr>
              <a:t>“I put the Flow headset on…”</a:t>
            </a:r>
            <a:r>
              <a:rPr sz="1550" b="0" i="1" dirty="0">
                <a:solidFill>
                  <a:srgbClr val="5FA8A0"/>
                </a:solidFill>
                <a:latin typeface="Calibri"/>
              </a:rPr>
              <a:t>   →   </a:t>
            </a:r>
            <a:r>
              <a:rPr sz="1550" b="1" i="1" dirty="0">
                <a:solidFill>
                  <a:srgbClr val="FFFFFF"/>
                </a:solidFill>
                <a:latin typeface="Calibri"/>
              </a:rPr>
              <a:t>“…now I don’t want to end my life.”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3197988"/>
            <a:ext cx="10652760" cy="3337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1790769004454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872" y="3429000"/>
            <a:ext cx="5769033" cy="30157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758684" y="5391595"/>
            <a:ext cx="32461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00" i="1" dirty="0">
                <a:solidFill>
                  <a:srgbClr val="5B6673"/>
                </a:solidFill>
                <a:latin typeface="Calibri"/>
              </a:rPr>
              <a:t>Jason's MADRS-s tracking, recorded in the Flow app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0" y="5968061"/>
            <a:ext cx="35204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 i="0" dirty="0">
                <a:solidFill>
                  <a:srgbClr val="5FA8A0"/>
                </a:solidFill>
                <a:latin typeface="Calibri"/>
              </a:rPr>
              <a:t>CLINICAL OUTCOME (MADRS-S)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— IN HIS OWN WORDS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Mark's story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LPT Crisis Patient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11064240" cy="388620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868680" y="19202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0" b="1" dirty="0">
                <a:solidFill>
                  <a:srgbClr val="5FA8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55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606040"/>
            <a:ext cx="10058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800" i="1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was very grateful for this crisis centre, because they offered more of a range of treatments and the fact they offered me this Flow device, which seemed quite cutting edge... </a:t>
            </a:r>
            <a:endParaRPr lang="en-US" sz="1800" dirty="0"/>
          </a:p>
          <a:p>
            <a:pPr marL="0" indent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800" b="1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was very grateful for that because that did seem to be a turning point for me. </a:t>
            </a:r>
            <a:endParaRPr lang="en-US" sz="18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800" b="1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seemed to me like a turning point for me in my life.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— BEYOND THE PILOT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an 80-patient pilot to a spreading national model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06524"/>
            <a:ext cx="5577840" cy="4494276"/>
          </a:xfrm>
          <a:prstGeom prst="roundRect">
            <a:avLst>
              <a:gd name="adj" fmla="val 2174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 txBox="1"/>
          <p:nvPr/>
        </p:nvSpPr>
        <p:spPr>
          <a:xfrm>
            <a:off x="822960" y="196596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Adopted by 6 further NHS Trusts and NHS Practitioner Health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68680" y="274320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 txBox="1"/>
          <p:nvPr/>
        </p:nvSpPr>
        <p:spPr>
          <a:xfrm>
            <a:off x="1097280" y="2606040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Northamptonshire Healthcare NHS Foundation Trust (NHFT)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68680" y="3136392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 txBox="1"/>
          <p:nvPr/>
        </p:nvSpPr>
        <p:spPr>
          <a:xfrm>
            <a:off x="1097280" y="2999232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 London NHS Trust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68680" y="3529584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 txBox="1"/>
          <p:nvPr/>
        </p:nvSpPr>
        <p:spPr>
          <a:xfrm>
            <a:off x="1097280" y="3392424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Norfolk and Suffolk NHS Foundation Trust (NSFT)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68680" y="3922776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 txBox="1"/>
          <p:nvPr/>
        </p:nvSpPr>
        <p:spPr>
          <a:xfrm>
            <a:off x="1097280" y="3785616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 London and Maudsley NHS Foundation Trust (SLaM)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68680" y="4315968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 txBox="1"/>
          <p:nvPr/>
        </p:nvSpPr>
        <p:spPr>
          <a:xfrm>
            <a:off x="1097280" y="4178808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Lincolnshire Partnership NHS Trust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68680" y="4709160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 txBox="1"/>
          <p:nvPr/>
        </p:nvSpPr>
        <p:spPr>
          <a:xfrm>
            <a:off x="1097280" y="4572000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Devon Partnership NHS Trust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68680" y="5102352"/>
            <a:ext cx="109728" cy="109728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 txBox="1"/>
          <p:nvPr/>
        </p:nvSpPr>
        <p:spPr>
          <a:xfrm>
            <a:off x="1097280" y="4965192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NHS Practitioner Health (national service)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541264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 live in 8 NHS organisations — 16 individual services nationally, including internal LPT expansion into Community Mental Health Teams and specialist eating disorder programmes.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355080" y="1783080"/>
            <a:ext cx="5257800" cy="4535424"/>
          </a:xfrm>
          <a:prstGeom prst="roundRect">
            <a:avLst>
              <a:gd name="adj" fmla="val 2174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 txBox="1"/>
          <p:nvPr/>
        </p:nvSpPr>
        <p:spPr>
          <a:xfrm>
            <a:off x="6629400" y="20116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beyond the immediate team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675120" y="2569464"/>
            <a:ext cx="109728" cy="109728"/>
          </a:xfrm>
          <a:prstGeom prst="ellipse">
            <a:avLst/>
          </a:prstGeom>
          <a:solidFill>
            <a:srgbClr val="D98C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 txBox="1"/>
          <p:nvPr/>
        </p:nvSpPr>
        <p:spPr>
          <a:xfrm>
            <a:off x="6903720" y="2432304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in the Open Journal of Psychiatry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675120" y="3209544"/>
            <a:ext cx="109728" cy="109728"/>
          </a:xfrm>
          <a:prstGeom prst="ellipse">
            <a:avLst/>
          </a:prstGeom>
          <a:solidFill>
            <a:srgbClr val="D98C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 txBox="1"/>
          <p:nvPr/>
        </p:nvSpPr>
        <p:spPr>
          <a:xfrm>
            <a:off x="6903720" y="3072384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manuscript (n=178), co-authored with King's College London, currently under review at the British Journal of Psychiatry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675120" y="3849624"/>
            <a:ext cx="109728" cy="109728"/>
          </a:xfrm>
          <a:prstGeom prst="ellipse">
            <a:avLst/>
          </a:prstGeom>
          <a:solidFill>
            <a:srgbClr val="D98C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 txBox="1"/>
          <p:nvPr/>
        </p:nvSpPr>
        <p:spPr>
          <a:xfrm>
            <a:off x="6903720" y="3712464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RCPsych International Congress 2026 presentation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675120" y="4489704"/>
            <a:ext cx="109728" cy="109728"/>
          </a:xfrm>
          <a:prstGeom prst="ellipse">
            <a:avLst/>
          </a:prstGeom>
          <a:solidFill>
            <a:srgbClr val="D98C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 txBox="1"/>
          <p:nvPr/>
        </p:nvSpPr>
        <p:spPr>
          <a:xfrm>
            <a:off x="6903720" y="4352544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HIEM national conference: ‘Caring Together: Improving Safety Through Experiences’ 2026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675120" y="5129784"/>
            <a:ext cx="109728" cy="109728"/>
          </a:xfrm>
          <a:prstGeom prst="ellipse">
            <a:avLst/>
          </a:prstGeom>
          <a:solidFill>
            <a:srgbClr val="D98C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 txBox="1"/>
          <p:nvPr/>
        </p:nvSpPr>
        <p:spPr>
          <a:xfrm>
            <a:off x="6903720" y="4992624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HIEM developing a case study and cost-benefit analysis tool for system-wide adoption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— HOW IT SPREAD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origin site, spreading outward across England</a:t>
            </a:r>
            <a:endParaRPr lang="en-US" sz="2800" dirty="0"/>
          </a:p>
        </p:txBody>
      </p:sp>
      <p:pic>
        <p:nvPicPr>
          <p:cNvPr id="4" name="Image 0" descr="uk_map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417320"/>
            <a:ext cx="4343400" cy="4937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074920" y="155448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adopting trust traces back to LPT's original CRT pathway.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74920" y="2148840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Leicestershire Partnership NHS Trust (LPT)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5074920" y="242316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Origin site — first UK NHS Crisis Team to deliver home-based tDCS.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5074920" y="2752344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Northamptonshire Healthcare NHS Foundation Trust (NHFT)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5074920" y="3026664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Adopted following direct peer-to-peer engagement with LPT's CRT.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074920" y="3355848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Lincolnshire Partnership NHS Trust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5074920" y="3630168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Adopted after early discussions matured into a live service.</a:t>
            </a: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5074920" y="3959352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Norfolk and Suffolk NHS Foundation Trust (NSFT)</a:t>
            </a:r>
            <a:endParaRPr lang="en-US" sz="115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4233672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Adopted the pathway into its own crisis services.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5074920" y="4562856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West London NHS Trust &amp; South London and Maudsley (SLaM)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5074920" y="4837176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London trusts independently adopted the model.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5074920" y="5166360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Devon Partnership NHS Trust</a:t>
            </a:r>
            <a:endParaRPr lang="en-US" sz="1150" dirty="0"/>
          </a:p>
        </p:txBody>
      </p:sp>
      <p:sp>
        <p:nvSpPr>
          <p:cNvPr id="17" name="Text 14"/>
          <p:cNvSpPr txBox="1"/>
          <p:nvPr/>
        </p:nvSpPr>
        <p:spPr>
          <a:xfrm>
            <a:off x="5074920" y="544068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adopter, extending reach into the South West.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5074920" y="5769864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NHS Practitioner Health</a:t>
            </a:r>
            <a:endParaRPr lang="en-US" sz="1150" dirty="0"/>
          </a:p>
        </p:txBody>
      </p:sp>
      <p:sp>
        <p:nvSpPr>
          <p:cNvPr id="19" name="Text 16"/>
          <p:cNvSpPr txBox="1"/>
          <p:nvPr/>
        </p:nvSpPr>
        <p:spPr>
          <a:xfrm>
            <a:off x="5074920" y="6044184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national service (not tied to one site) — now offering Flow to NHS staff across England.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C7293"/>
                </a:solidFill>
                <a:latin typeface="Calibri"/>
              </a:rPr>
              <a:t>IMPACT — NOW IN COMMUNITY MENTAL HEALTH TEAMS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0B2545"/>
                </a:solidFill>
                <a:latin typeface="Cambria"/>
              </a:rPr>
              <a:t>Beyond crisis care: who has taken part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50" b="0" i="1">
                <a:solidFill>
                  <a:srgbClr val="1C7293"/>
                </a:solidFill>
                <a:latin typeface="Calibri"/>
              </a:rPr>
              <a:t>South Leicestershire CMHT · registered with Flow since December 2025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74519"/>
            <a:ext cx="2606040" cy="1600200"/>
          </a:xfrm>
          <a:prstGeom prst="roundRect">
            <a:avLst>
              <a:gd name="adj" fmla="val 8000"/>
            </a:avLst>
          </a:prstGeom>
          <a:solidFill>
            <a:srgbClr val="E8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984248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000" b="1" i="0">
                <a:solidFill>
                  <a:srgbClr val="1C7293"/>
                </a:solidFill>
                <a:latin typeface="Cambria"/>
              </a:rPr>
              <a:t>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670048"/>
            <a:ext cx="22402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0" i="0">
                <a:solidFill>
                  <a:srgbClr val="1B1F23"/>
                </a:solidFill>
                <a:latin typeface="Calibri"/>
              </a:rPr>
              <a:t>patients registered with Flow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735" y="1874519"/>
            <a:ext cx="2606040" cy="1600200"/>
          </a:xfrm>
          <a:prstGeom prst="roundRect">
            <a:avLst>
              <a:gd name="adj" fmla="val 8000"/>
            </a:avLst>
          </a:prstGeom>
          <a:solidFill>
            <a:srgbClr val="F4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04895" y="1984248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000" b="1" i="0">
                <a:solidFill>
                  <a:srgbClr val="1C7293"/>
                </a:solidFill>
                <a:latin typeface="Cambria"/>
              </a:rPr>
              <a:t>22–70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0615" y="2670048"/>
            <a:ext cx="22402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0" i="0">
                <a:solidFill>
                  <a:srgbClr val="1B1F23"/>
                </a:solidFill>
                <a:latin typeface="Calibri"/>
              </a:rPr>
              <a:t>age range of participants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6830" y="1874519"/>
            <a:ext cx="2606040" cy="1600200"/>
          </a:xfrm>
          <a:prstGeom prst="roundRect">
            <a:avLst>
              <a:gd name="adj" fmla="val 8000"/>
            </a:avLst>
          </a:prstGeom>
          <a:solidFill>
            <a:srgbClr val="E8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23990" y="1984248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000" b="1" i="0">
                <a:solidFill>
                  <a:srgbClr val="1C7293"/>
                </a:solidFill>
                <a:latin typeface="Cambria"/>
              </a:rPr>
              <a:t>~5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9710" y="2670048"/>
            <a:ext cx="22402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0" i="0">
                <a:solidFill>
                  <a:srgbClr val="1B1F23"/>
                </a:solidFill>
                <a:latin typeface="Calibri"/>
              </a:rPr>
              <a:t>average time in mental health services during current period of care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05925" y="1874519"/>
            <a:ext cx="2606040" cy="1600200"/>
          </a:xfrm>
          <a:prstGeom prst="roundRect">
            <a:avLst>
              <a:gd name="adj" fmla="val 8000"/>
            </a:avLst>
          </a:prstGeom>
          <a:solidFill>
            <a:srgbClr val="F4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3085" y="1984248"/>
            <a:ext cx="233172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000" b="1" i="0">
                <a:solidFill>
                  <a:srgbClr val="1C7293"/>
                </a:solidFill>
                <a:latin typeface="Cambria"/>
              </a:rPr>
              <a:t>&gt;70%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88805" y="2670048"/>
            <a:ext cx="224028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0" i="0">
                <a:solidFill>
                  <a:srgbClr val="1B1F23"/>
                </a:solidFill>
                <a:latin typeface="Calibri"/>
              </a:rPr>
              <a:t>had at least one additional mental health condition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3320"/>
            <a:ext cx="6949440" cy="2468880"/>
          </a:xfrm>
          <a:prstGeom prst="roundRect">
            <a:avLst>
              <a:gd name="adj" fmla="val 8000"/>
            </a:avLst>
          </a:prstGeom>
          <a:solidFill>
            <a:srgbClr val="F4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" y="3840480"/>
            <a:ext cx="64008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B2545"/>
                </a:solidFill>
                <a:latin typeface="Cambria"/>
              </a:rPr>
              <a:t>Already tried before Flow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315968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B1F23"/>
                </a:solidFill>
                <a:latin typeface="Calibri"/>
              </a:rPr>
              <a:t>3+ antidepressants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697480" y="4343400"/>
            <a:ext cx="3657600" cy="219456"/>
          </a:xfrm>
          <a:prstGeom prst="roundRect">
            <a:avLst>
              <a:gd name="adj" fmla="val 50000"/>
            </a:avLst>
          </a:prstGeom>
          <a:solidFill>
            <a:srgbClr val="DC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2697480" y="4343400"/>
            <a:ext cx="3657600" cy="219456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46520" y="431596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>
                <a:solidFill>
                  <a:srgbClr val="1C7293"/>
                </a:solidFill>
                <a:latin typeface="Calibri"/>
              </a:rPr>
              <a:t>All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709159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B1F23"/>
                </a:solidFill>
                <a:latin typeface="Calibri"/>
              </a:rPr>
              <a:t>Augmentation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697480" y="4736592"/>
            <a:ext cx="3657600" cy="219456"/>
          </a:xfrm>
          <a:prstGeom prst="roundRect">
            <a:avLst>
              <a:gd name="adj" fmla="val 50000"/>
            </a:avLst>
          </a:prstGeom>
          <a:solidFill>
            <a:srgbClr val="DC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2697480" y="4736592"/>
            <a:ext cx="1828800" cy="219456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46520" y="4709159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>
                <a:solidFill>
                  <a:srgbClr val="1C7293"/>
                </a:solidFill>
                <a:latin typeface="Calibri"/>
              </a:rPr>
              <a:t>Half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5102351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B1F23"/>
                </a:solidFill>
                <a:latin typeface="Calibri"/>
              </a:rPr>
              <a:t>Mood stabiliser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697480" y="5129783"/>
            <a:ext cx="3657600" cy="219456"/>
          </a:xfrm>
          <a:prstGeom prst="roundRect">
            <a:avLst>
              <a:gd name="adj" fmla="val 50000"/>
            </a:avLst>
          </a:prstGeom>
          <a:solidFill>
            <a:srgbClr val="DCE7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2697480" y="5129783"/>
            <a:ext cx="1217980" cy="219456"/>
          </a:xfrm>
          <a:prstGeom prst="roundRect">
            <a:avLst>
              <a:gd name="adj" fmla="val 50000"/>
            </a:avLst>
          </a:prstGeom>
          <a:solidFill>
            <a:srgbClr val="1C72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446520" y="5102351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>
                <a:solidFill>
                  <a:srgbClr val="1C7293"/>
                </a:solidFill>
                <a:latin typeface="Calibri"/>
              </a:rPr>
              <a:t>A third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5568695"/>
            <a:ext cx="6400800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 i="0">
                <a:solidFill>
                  <a:srgbClr val="0B2545"/>
                </a:solidFill>
                <a:latin typeface="Calibri"/>
              </a:rPr>
              <a:t>Also: </a:t>
            </a:r>
            <a:r>
              <a:rPr sz="1200" b="0" i="0">
                <a:solidFill>
                  <a:srgbClr val="1B1F23"/>
                </a:solidFill>
                <a:latin typeface="Calibri"/>
              </a:rPr>
              <a:t>most had previously received psychological therapy; a small number had tried rTMS or 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726679" y="3703320"/>
            <a:ext cx="3886200" cy="2468880"/>
          </a:xfrm>
          <a:prstGeom prst="roundRect">
            <a:avLst>
              <a:gd name="adj" fmla="val 8000"/>
            </a:avLst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955279" y="3886200"/>
            <a:ext cx="3429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i="0">
                <a:solidFill>
                  <a:srgbClr val="5FA8A0"/>
                </a:solidFill>
                <a:latin typeface="Calibri"/>
              </a:rPr>
              <a:t>AT BASELINE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55279" y="4251960"/>
            <a:ext cx="342900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4000" b="1" i="0">
                <a:solidFill>
                  <a:srgbClr val="D98C3D"/>
                </a:solidFill>
                <a:latin typeface="Cambria"/>
              </a:rPr>
              <a:t>100%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79" y="5074920"/>
            <a:ext cx="342900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 i="0">
                <a:solidFill>
                  <a:srgbClr val="FFFFFF"/>
                </a:solidFill>
                <a:latin typeface="Calibri"/>
              </a:rPr>
              <a:t>of participants who completed the baseline measure had depression rated moderate or severe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6291072"/>
            <a:ext cx="105156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0" i="1">
                <a:solidFill>
                  <a:srgbClr val="5B6673"/>
                </a:solidFill>
                <a:latin typeface="Calibri"/>
              </a:rPr>
              <a:t>Source: LPT South Leicestershire CMHT Flow project; early service data, collection ongoing.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000" b="0" i="0">
                <a:solidFill>
                  <a:srgbClr val="5B667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5FA8A0"/>
                </a:solidFill>
                <a:latin typeface="Calibri"/>
              </a:rPr>
              <a:t>IMPACT — CMHT EARLY RESULTS (12-WEEK DATA, N=16)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97280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Early results: three in four showed an improvement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1331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737360"/>
            <a:ext cx="324612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800" b="1" i="0">
                <a:solidFill>
                  <a:srgbClr val="D98C3D"/>
                </a:solidFill>
                <a:latin typeface="Cambria"/>
              </a:rPr>
              <a:t>75%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542032"/>
            <a:ext cx="29718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250" b="0" i="0">
                <a:solidFill>
                  <a:srgbClr val="E8F1F2"/>
                </a:solidFill>
                <a:latin typeface="Calibri"/>
              </a:rPr>
              <a:t>12 of 16 showed a reduction in their depression scores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20540" y="164592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1331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57700" y="1737360"/>
            <a:ext cx="324612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800" b="1" i="0">
                <a:solidFill>
                  <a:srgbClr val="D98C3D"/>
                </a:solidFill>
                <a:latin typeface="Cambria"/>
              </a:rPr>
              <a:t>38%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4859" y="2542032"/>
            <a:ext cx="29718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250" b="0" i="0">
                <a:solidFill>
                  <a:srgbClr val="E8F1F2"/>
                </a:solidFill>
                <a:latin typeface="Calibri"/>
              </a:rPr>
              <a:t>6 of 16 moved into a lower clinical severity category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64592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1331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0" y="1737360"/>
            <a:ext cx="324612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3800" b="1" i="0">
                <a:solidFill>
                  <a:srgbClr val="C7D6E3"/>
                </a:solidFill>
                <a:latin typeface="Cambria"/>
              </a:rPr>
              <a:t>19%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6760" y="2542032"/>
            <a:ext cx="29718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250" b="0" i="0">
                <a:solidFill>
                  <a:srgbClr val="E8F1F2"/>
                </a:solidFill>
                <a:latin typeface="Calibri"/>
              </a:rPr>
              <a:t>3 of 16 stopped treatment before 12 weeks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566160"/>
            <a:ext cx="5486400" cy="1920240"/>
          </a:xfrm>
          <a:prstGeom prst="roundRect">
            <a:avLst>
              <a:gd name="adj" fmla="val 8000"/>
            </a:avLst>
          </a:prstGeom>
          <a:solidFill>
            <a:srgbClr val="1331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3675887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1" i="0">
                <a:solidFill>
                  <a:srgbClr val="5FA8A0"/>
                </a:solidFill>
                <a:latin typeface="Calibri"/>
              </a:rPr>
              <a:t>EACH CIRCLE IS ONE PATIENT WITH 12-WEEK DATA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4069080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298448" y="4069080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773936" y="4069080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2249424" y="4069080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2724912" y="4069080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3200400" y="4069080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3675888" y="4069080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4151376" y="4069080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22960" y="4544568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298448" y="4544568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773936" y="4544568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2249424" y="4544568"/>
            <a:ext cx="274320" cy="27432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2724912" y="4544568"/>
            <a:ext cx="274320" cy="274320"/>
          </a:xfrm>
          <a:prstGeom prst="ellipse">
            <a:avLst/>
          </a:prstGeom>
          <a:noFill/>
          <a:ln w="22225">
            <a:solidFill>
              <a:srgbClr val="C7D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3200400" y="4544568"/>
            <a:ext cx="274320" cy="274320"/>
          </a:xfrm>
          <a:prstGeom prst="ellipse">
            <a:avLst/>
          </a:prstGeom>
          <a:noFill/>
          <a:ln w="22225">
            <a:solidFill>
              <a:srgbClr val="C7D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3675888" y="4544568"/>
            <a:ext cx="274320" cy="274320"/>
          </a:xfrm>
          <a:prstGeom prst="ellipse">
            <a:avLst/>
          </a:prstGeom>
          <a:noFill/>
          <a:ln w="22225">
            <a:solidFill>
              <a:srgbClr val="C7D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4151376" y="4544568"/>
            <a:ext cx="274320" cy="274320"/>
          </a:xfrm>
          <a:prstGeom prst="ellipse">
            <a:avLst/>
          </a:prstGeom>
          <a:noFill/>
          <a:ln w="22225">
            <a:solidFill>
              <a:srgbClr val="C7D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822960" y="5074920"/>
            <a:ext cx="182880" cy="182880"/>
          </a:xfrm>
          <a:prstGeom prst="ellipse">
            <a:avLst/>
          </a:prstGeom>
          <a:solidFill>
            <a:srgbClr val="D98C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97280" y="5029200"/>
            <a:ext cx="21031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reduction in score</a:t>
            </a:r>
          </a:p>
        </p:txBody>
      </p:sp>
      <p:sp>
        <p:nvSpPr>
          <p:cNvPr id="33" name="Oval 32"/>
          <p:cNvSpPr/>
          <p:nvPr/>
        </p:nvSpPr>
        <p:spPr>
          <a:xfrm>
            <a:off x="3246120" y="5074920"/>
            <a:ext cx="182880" cy="182880"/>
          </a:xfrm>
          <a:prstGeom prst="ellipse">
            <a:avLst/>
          </a:prstGeom>
          <a:noFill/>
          <a:ln w="22225">
            <a:solidFill>
              <a:srgbClr val="C7D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520440" y="502920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>
                <a:solidFill>
                  <a:srgbClr val="FFFFFF"/>
                </a:solidFill>
                <a:latin typeface="Calibri"/>
              </a:rPr>
              <a:t>no reduction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63640" y="3566160"/>
            <a:ext cx="5349240" cy="1920240"/>
          </a:xfrm>
          <a:prstGeom prst="roundRect">
            <a:avLst>
              <a:gd name="adj" fmla="val 8000"/>
            </a:avLst>
          </a:prstGeom>
          <a:solidFill>
            <a:srgbClr val="1331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92240" y="3675887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1" i="0">
                <a:solidFill>
                  <a:srgbClr val="5FA8A0"/>
                </a:solidFill>
                <a:latin typeface="Calibri"/>
              </a:rPr>
              <a:t>WHAT THIS TELLS US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92240" y="4023360"/>
            <a:ext cx="4937760" cy="1417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700"/>
              </a:spcAft>
            </a:pPr>
            <a:r>
              <a:rPr sz="1150" b="0" i="0">
                <a:solidFill>
                  <a:srgbClr val="FFFFFF"/>
                </a:solidFill>
                <a:latin typeface="Calibri"/>
              </a:rPr>
              <a:t>•  Encouraging, given complex and long-standing depression after several prior treatments</a:t>
            </a:r>
          </a:p>
          <a:p>
            <a:pPr algn="l">
              <a:lnSpc>
                <a:spcPct val="105000"/>
              </a:lnSpc>
              <a:spcAft>
                <a:spcPts val="700"/>
              </a:spcAft>
            </a:pPr>
            <a:r>
              <a:rPr sz="1150" b="0" i="0">
                <a:solidFill>
                  <a:srgbClr val="FFFFFF"/>
                </a:solidFill>
                <a:latin typeface="Calibri"/>
              </a:rPr>
              <a:t>•  A small, developing project — data collection is ongoing</a:t>
            </a:r>
          </a:p>
          <a:p>
            <a:pPr algn="l">
              <a:lnSpc>
                <a:spcPct val="105000"/>
              </a:lnSpc>
              <a:spcAft>
                <a:spcPts val="700"/>
              </a:spcAft>
            </a:pPr>
            <a:r>
              <a:rPr sz="1150" b="0" i="0">
                <a:solidFill>
                  <a:srgbClr val="FFFFFF"/>
                </a:solidFill>
                <a:latin typeface="Calibri"/>
              </a:rPr>
              <a:t>•  Not everyone improved; some stopped treatment early</a:t>
            </a:r>
          </a:p>
          <a:p>
            <a:pPr algn="l">
              <a:lnSpc>
                <a:spcPct val="105000"/>
              </a:lnSpc>
              <a:spcAft>
                <a:spcPts val="700"/>
              </a:spcAft>
            </a:pPr>
            <a:r>
              <a:rPr sz="1150" b="0" i="0">
                <a:solidFill>
                  <a:srgbClr val="FFFFFF"/>
                </a:solidFill>
                <a:latin typeface="Calibri"/>
              </a:rPr>
              <a:t>•  Adherence tended to fall over time; schedules sometimes needed adjusting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8640" y="5623560"/>
            <a:ext cx="11064240" cy="713232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22960" y="5623560"/>
            <a:ext cx="1051560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Early experience suggests Flow may be a useful additional option for some people with moderate to severe depression already under specialist care.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000" b="0" i="0">
                <a:solidFill>
                  <a:srgbClr val="C7D6E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94360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Designed from the outset to move from pilot to business as usual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697480" cy="2880360"/>
          </a:xfrm>
          <a:prstGeom prst="roundRect">
            <a:avLst>
              <a:gd name="adj" fmla="val 2712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777240" y="2011680"/>
            <a:ext cx="411480" cy="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 txBox="1"/>
          <p:nvPr/>
        </p:nvSpPr>
        <p:spPr>
          <a:xfrm>
            <a:off x="77724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Funding pathway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65176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Charitable funding has bridged the pilot to expansion, building the evidence base needed for a long-term commissioning case.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474720" y="1737360"/>
            <a:ext cx="2697480" cy="2880360"/>
          </a:xfrm>
          <a:prstGeom prst="roundRect">
            <a:avLst>
              <a:gd name="adj" fmla="val 2712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3703320" y="2011680"/>
            <a:ext cx="411480" cy="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 txBox="1"/>
          <p:nvPr/>
        </p:nvSpPr>
        <p:spPr>
          <a:xfrm>
            <a:off x="370332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Low-cost delivery model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3703320" y="265176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Devices are reused across patients — including on inpatient wards — avoiding the need for additional clinical infrastructure or estate.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400800" y="1737360"/>
            <a:ext cx="2697480" cy="2880360"/>
          </a:xfrm>
          <a:prstGeom prst="roundRect">
            <a:avLst>
              <a:gd name="adj" fmla="val 2712"/>
            </a:avLst>
          </a:prstGeom>
          <a:solidFill>
            <a:srgbClr val="E8F1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Shape 11"/>
          <p:cNvSpPr/>
          <p:nvPr/>
        </p:nvSpPr>
        <p:spPr>
          <a:xfrm>
            <a:off x="6629400" y="2011680"/>
            <a:ext cx="411480" cy="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 txBox="1"/>
          <p:nvPr/>
        </p:nvSpPr>
        <p:spPr>
          <a:xfrm>
            <a:off x="66294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Efficient by design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629400" y="265176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adherence and outcome monitoring lets clinicians spot deterioration early and act, without adding workforce burden.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1737360"/>
            <a:ext cx="2697480" cy="2880360"/>
          </a:xfrm>
          <a:prstGeom prst="roundRect">
            <a:avLst>
              <a:gd name="adj" fmla="val 2712"/>
            </a:avLst>
          </a:prstGeom>
          <a:solidFill>
            <a:srgbClr val="F4F8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9555480" y="2011680"/>
            <a:ext cx="411480" cy="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 txBox="1"/>
          <p:nvPr/>
        </p:nvSpPr>
        <p:spPr>
          <a:xfrm>
            <a:off x="955548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Reducing inequalities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9555480" y="265176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1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Removing travel and mobility barriers, and offering an alternative for patients who can't tolerate medication or access talking therapies.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4846320"/>
            <a:ext cx="11064240" cy="1234440"/>
          </a:xfrm>
          <a:prstGeom prst="roundRect">
            <a:avLst>
              <a:gd name="adj" fmla="val 5926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 txBox="1"/>
          <p:nvPr/>
        </p:nvSpPr>
        <p:spPr>
          <a:xfrm>
            <a:off x="868680" y="4983480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“Given the amount of money, the device and the other big costs, for me, it was really cost effective for what it did.”</a:t>
            </a:r>
            <a:endParaRPr lang="en-US" sz="1300" dirty="0"/>
          </a:p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Matt Pickard, Nursing Staff, LPT CRT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1551615" y="6400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6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3840480"/>
            <a:ext cx="5029200" cy="5029200"/>
          </a:xfrm>
          <a:prstGeom prst="ellipse">
            <a:avLst/>
          </a:prstGeom>
          <a:solidFill>
            <a:srgbClr val="13315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-548640" y="5120640"/>
            <a:ext cx="2377440" cy="2377440"/>
          </a:xfrm>
          <a:prstGeom prst="ellipse">
            <a:avLst/>
          </a:prstGeom>
          <a:solidFill>
            <a:srgbClr val="1C7293">
              <a:alpha val="3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914400" y="50292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50" dirty="0">
                <a:solidFill>
                  <a:srgbClr val="D98C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JASON DOESN’T WANT TO END HIS LIFE NOW.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4300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D98C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6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1920240"/>
            <a:ext cx="9692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have the chance to be pioneering in using this in the NHS — it’s really making me proud. I feel it can help a whole big community of patients who are struggling with depression.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2900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FA8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Dr Sherif Abdalla, Consultant Psychiatrist &amp; Joint Lead, Flow tDCS Programme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914400" y="4160520"/>
            <a:ext cx="2011680" cy="0"/>
          </a:xfrm>
          <a:prstGeom prst="line">
            <a:avLst/>
          </a:prstGeom>
          <a:noFill/>
          <a:ln w="31750">
            <a:solidFill>
              <a:srgbClr val="D98C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914400" y="438912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scalable, evidence-based model of crisis care — ready to spread across mental health services nationally.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6126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 –  Leicestershire Partnership NHS Trust  –  Crisis Resolution and Home Treatment Team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2790</Words>
  <Application>Microsoft Office PowerPoint</Application>
  <PresentationFormat>Widescreen</PresentationFormat>
  <Paragraphs>276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ABDALLA, Sherif (LEICESTERSHIRE PARTNERSHIP NHS TRUST)</cp:lastModifiedBy>
  <cp:revision>6</cp:revision>
  <dcterms:created xsi:type="dcterms:W3CDTF">2026-09-16T13:04:55Z</dcterms:created>
  <dcterms:modified xsi:type="dcterms:W3CDTF">2026-10-06T08:19:49Z</dcterms:modified>
</cp:coreProperties>
</file>